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5" r:id="rId2"/>
    <p:sldId id="274" r:id="rId3"/>
    <p:sldId id="289" r:id="rId4"/>
    <p:sldId id="300" r:id="rId5"/>
    <p:sldId id="299" r:id="rId6"/>
    <p:sldId id="307" r:id="rId7"/>
    <p:sldId id="308" r:id="rId8"/>
    <p:sldId id="303" r:id="rId9"/>
    <p:sldId id="301" r:id="rId10"/>
    <p:sldId id="302" r:id="rId11"/>
    <p:sldId id="290" r:id="rId12"/>
    <p:sldId id="304" r:id="rId13"/>
    <p:sldId id="305" r:id="rId14"/>
    <p:sldId id="306" r:id="rId15"/>
    <p:sldId id="309" r:id="rId16"/>
    <p:sldId id="310"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4E9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083" autoAdjust="0"/>
  </p:normalViewPr>
  <p:slideViewPr>
    <p:cSldViewPr>
      <p:cViewPr varScale="1">
        <p:scale>
          <a:sx n="90" d="100"/>
          <a:sy n="90" d="100"/>
        </p:scale>
        <p:origin x="1332" y="84"/>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C7429-5E06-474F-B926-D28D1F7069E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2876C28-8091-41DA-BFDB-B1DF17824769}">
      <dgm:prSet phldrT="[Text]" custT="1"/>
      <dgm:spPr>
        <a:noFill/>
        <a:ln>
          <a:noFill/>
        </a:ln>
      </dgm:spPr>
      <dgm:t>
        <a:bodyPr/>
        <a:lstStyle/>
        <a:p>
          <a:pPr algn="ctr"/>
          <a:r>
            <a:rPr lang="en-US" sz="1000" b="1" dirty="0">
              <a:solidFill>
                <a:schemeClr val="tx1"/>
              </a:solidFill>
              <a:latin typeface="Covered By Your Grace" panose="02000506000000020004" pitchFamily="2" charset="0"/>
            </a:rPr>
            <a:t>December</a:t>
          </a:r>
          <a:br>
            <a:rPr lang="en-US" sz="1000" dirty="0">
              <a:solidFill>
                <a:schemeClr val="tx1"/>
              </a:solidFill>
              <a:latin typeface="Covered By Your Grace" panose="02000506000000020004" pitchFamily="2" charset="0"/>
            </a:rPr>
          </a:br>
          <a:r>
            <a:rPr lang="en-US" sz="1000" dirty="0">
              <a:solidFill>
                <a:schemeClr val="tx1"/>
              </a:solidFill>
              <a:latin typeface="Covered By Your Grace" panose="02000506000000020004" pitchFamily="2" charset="0"/>
            </a:rPr>
            <a:t>Budget Kick-Off</a:t>
          </a:r>
          <a:br>
            <a:rPr lang="en-US" sz="1000" dirty="0">
              <a:solidFill>
                <a:schemeClr val="tx1"/>
              </a:solidFill>
              <a:latin typeface="Covered By Your Grace" panose="02000506000000020004" pitchFamily="2" charset="0"/>
            </a:rPr>
          </a:br>
          <a:r>
            <a:rPr lang="en-US" sz="1000" dirty="0">
              <a:solidFill>
                <a:schemeClr val="tx1"/>
              </a:solidFill>
              <a:latin typeface="Covered By Your Grace" panose="02000506000000020004" pitchFamily="2" charset="0"/>
            </a:rPr>
            <a:t>Budget Guidelines and Capital Asset Plans</a:t>
          </a:r>
          <a:br>
            <a:rPr lang="en-US" sz="1000" dirty="0">
              <a:solidFill>
                <a:schemeClr val="tx1"/>
              </a:solidFill>
              <a:latin typeface="Covered By Your Grace" panose="02000506000000020004" pitchFamily="2" charset="0"/>
            </a:rPr>
          </a:br>
          <a:r>
            <a:rPr lang="en-US" sz="1000" dirty="0">
              <a:solidFill>
                <a:schemeClr val="tx1"/>
              </a:solidFill>
              <a:latin typeface="Covered By Your Grace" panose="02000506000000020004" pitchFamily="2" charset="0"/>
            </a:rPr>
            <a:t>Released to Schools</a:t>
          </a:r>
        </a:p>
      </dgm:t>
    </dgm:pt>
    <dgm:pt modelId="{043BA83C-9761-4DCC-A548-9CF019DBEA4B}" type="parTrans" cxnId="{5B3418FE-E3F6-4ED3-8D5E-9A1B3D5D312D}">
      <dgm:prSet/>
      <dgm:spPr/>
      <dgm:t>
        <a:bodyPr/>
        <a:lstStyle/>
        <a:p>
          <a:pPr algn="ctr"/>
          <a:endParaRPr lang="en-US"/>
        </a:p>
      </dgm:t>
    </dgm:pt>
    <dgm:pt modelId="{F4BFB5A3-D9C0-4868-8E70-6FFB4180BF2A}" type="sibTrans" cxnId="{5B3418FE-E3F6-4ED3-8D5E-9A1B3D5D312D}">
      <dgm:prSet/>
      <dgm:spPr>
        <a:ln w="19050">
          <a:solidFill>
            <a:schemeClr val="accent2">
              <a:lumMod val="75000"/>
            </a:schemeClr>
          </a:solidFill>
          <a:headEnd w="lg" len="med"/>
          <a:tailEnd type="stealth" w="lg" len="med"/>
        </a:ln>
      </dgm:spPr>
      <dgm:t>
        <a:bodyPr/>
        <a:lstStyle/>
        <a:p>
          <a:pPr algn="ctr"/>
          <a:endParaRPr lang="en-US">
            <a:solidFill>
              <a:schemeClr val="accent2">
                <a:lumMod val="75000"/>
              </a:schemeClr>
            </a:solidFill>
          </a:endParaRPr>
        </a:p>
      </dgm:t>
    </dgm:pt>
    <dgm:pt modelId="{07128267-4975-4505-BCC6-E53696A16A36}">
      <dgm:prSet phldrT="[Text]" custT="1"/>
      <dgm:spPr>
        <a:noFill/>
        <a:ln>
          <a:noFill/>
        </a:ln>
      </dgm:spPr>
      <dgm:t>
        <a:bodyPr/>
        <a:lstStyle/>
        <a:p>
          <a:pPr algn="ctr"/>
          <a:r>
            <a:rPr lang="en-US" sz="1100" b="1" dirty="0">
              <a:solidFill>
                <a:schemeClr val="tx2"/>
              </a:solidFill>
              <a:latin typeface="Century" panose="02040604050505020304" pitchFamily="18" charset="0"/>
            </a:rPr>
            <a:t>June</a:t>
          </a:r>
          <a:br>
            <a:rPr lang="en-US" sz="1100" b="1" dirty="0">
              <a:solidFill>
                <a:schemeClr val="tx2"/>
              </a:solidFill>
              <a:latin typeface="Century" panose="02040604050505020304" pitchFamily="18" charset="0"/>
            </a:rPr>
          </a:br>
          <a:r>
            <a:rPr lang="en-US" sz="1100" b="1" dirty="0">
              <a:solidFill>
                <a:schemeClr val="tx2"/>
              </a:solidFill>
              <a:latin typeface="Century" panose="02040604050505020304" pitchFamily="18" charset="0"/>
            </a:rPr>
            <a:t>Tentative Budget Presented</a:t>
          </a:r>
          <a:br>
            <a:rPr lang="en-US" sz="1100" b="1" dirty="0">
              <a:solidFill>
                <a:schemeClr val="tx2"/>
              </a:solidFill>
              <a:latin typeface="Century" panose="02040604050505020304" pitchFamily="18" charset="0"/>
            </a:rPr>
          </a:br>
          <a:r>
            <a:rPr lang="en-US" sz="1100" b="1" dirty="0">
              <a:solidFill>
                <a:schemeClr val="tx2"/>
              </a:solidFill>
              <a:latin typeface="Century" panose="02040604050505020304" pitchFamily="18" charset="0"/>
            </a:rPr>
            <a:t>For Governing Board Approval</a:t>
          </a:r>
        </a:p>
      </dgm:t>
    </dgm:pt>
    <dgm:pt modelId="{7EBF495E-C1F0-4D42-9A6C-95D0344CB658}" type="parTrans" cxnId="{01DE382F-1D78-401C-9376-82C692AF6E39}">
      <dgm:prSet/>
      <dgm:spPr/>
      <dgm:t>
        <a:bodyPr/>
        <a:lstStyle/>
        <a:p>
          <a:pPr algn="ctr"/>
          <a:endParaRPr lang="en-US"/>
        </a:p>
      </dgm:t>
    </dgm:pt>
    <dgm:pt modelId="{AB9E57C1-5573-4B87-8641-C62C4BD78D19}" type="sibTrans" cxnId="{01DE382F-1D78-401C-9376-82C692AF6E39}">
      <dgm:prSet/>
      <dgm:spPr>
        <a:ln w="19050">
          <a:solidFill>
            <a:schemeClr val="accent2">
              <a:lumMod val="75000"/>
            </a:schemeClr>
          </a:solidFill>
          <a:headEnd w="lg" len="med"/>
          <a:tailEnd type="stealth" w="lg" len="med"/>
        </a:ln>
      </dgm:spPr>
      <dgm:t>
        <a:bodyPr/>
        <a:lstStyle/>
        <a:p>
          <a:pPr algn="ctr"/>
          <a:endParaRPr lang="en-US"/>
        </a:p>
      </dgm:t>
    </dgm:pt>
    <dgm:pt modelId="{191B884D-BCAC-48B7-9C49-5C737E7419E3}">
      <dgm:prSet phldrT="[Text]" custT="1"/>
      <dgm:spPr>
        <a:noFill/>
        <a:ln>
          <a:noFill/>
        </a:ln>
      </dgm:spPr>
      <dgm:t>
        <a:bodyPr/>
        <a:lstStyle/>
        <a:p>
          <a:pPr algn="ctr"/>
          <a:r>
            <a:rPr lang="en-US" sz="1000" b="1" dirty="0">
              <a:solidFill>
                <a:schemeClr val="tx1"/>
              </a:solidFill>
              <a:latin typeface="Covered By Your Grace" panose="02000506000000020004" pitchFamily="2" charset="0"/>
            </a:rPr>
            <a:t>July</a:t>
          </a:r>
          <a:br>
            <a:rPr lang="en-US" sz="1000" b="0" dirty="0">
              <a:solidFill>
                <a:schemeClr val="tx1"/>
              </a:solidFill>
              <a:latin typeface="Covered By Your Grace" panose="02000506000000020004" pitchFamily="2" charset="0"/>
            </a:rPr>
          </a:br>
          <a:r>
            <a:rPr lang="en-US" sz="1000" b="0" dirty="0">
              <a:solidFill>
                <a:schemeClr val="tx1"/>
              </a:solidFill>
              <a:latin typeface="Covered By Your Grace" panose="02000506000000020004" pitchFamily="2" charset="0"/>
            </a:rPr>
            <a:t>Additional Adjustments</a:t>
          </a:r>
          <a:br>
            <a:rPr lang="en-US" sz="1000" b="0" dirty="0">
              <a:solidFill>
                <a:schemeClr val="tx1"/>
              </a:solidFill>
              <a:latin typeface="Covered By Your Grace" panose="02000506000000020004" pitchFamily="2" charset="0"/>
            </a:rPr>
          </a:br>
          <a:r>
            <a:rPr lang="en-US" sz="1000" b="0" dirty="0">
              <a:solidFill>
                <a:schemeClr val="tx1"/>
              </a:solidFill>
              <a:latin typeface="Covered By Your Grace" panose="02000506000000020004" pitchFamily="2" charset="0"/>
            </a:rPr>
            <a:t>Are Made as Actual Results</a:t>
          </a:r>
          <a:br>
            <a:rPr lang="en-US" sz="1000" b="0" dirty="0">
              <a:solidFill>
                <a:schemeClr val="tx1"/>
              </a:solidFill>
              <a:latin typeface="Covered By Your Grace" panose="02000506000000020004" pitchFamily="2" charset="0"/>
            </a:rPr>
          </a:br>
          <a:r>
            <a:rPr lang="en-US" sz="1000" b="0" dirty="0">
              <a:solidFill>
                <a:schemeClr val="tx1"/>
              </a:solidFill>
              <a:latin typeface="Covered By Your Grace" panose="02000506000000020004" pitchFamily="2" charset="0"/>
            </a:rPr>
            <a:t>Are Received</a:t>
          </a:r>
          <a:endParaRPr lang="en-US" sz="1000" b="1" dirty="0">
            <a:solidFill>
              <a:schemeClr val="tx1"/>
            </a:solidFill>
            <a:latin typeface="Covered By Your Grace" panose="02000506000000020004" pitchFamily="2" charset="0"/>
          </a:endParaRPr>
        </a:p>
      </dgm:t>
    </dgm:pt>
    <dgm:pt modelId="{2BB81437-0FA5-4899-8349-21175CC5CB0B}" type="parTrans" cxnId="{F4B5CB86-D163-4BD2-B0A1-D338EFB36BE5}">
      <dgm:prSet/>
      <dgm:spPr/>
      <dgm:t>
        <a:bodyPr/>
        <a:lstStyle/>
        <a:p>
          <a:pPr algn="ctr"/>
          <a:endParaRPr lang="en-US"/>
        </a:p>
      </dgm:t>
    </dgm:pt>
    <dgm:pt modelId="{CF82C324-210E-4617-9F33-CC2F4034F808}" type="sibTrans" cxnId="{F4B5CB86-D163-4BD2-B0A1-D338EFB36BE5}">
      <dgm:prSet/>
      <dgm:spPr>
        <a:ln w="19050">
          <a:solidFill>
            <a:schemeClr val="accent2">
              <a:lumMod val="75000"/>
            </a:schemeClr>
          </a:solidFill>
          <a:headEnd w="lg" len="med"/>
          <a:tailEnd type="stealth" w="lg" len="med"/>
        </a:ln>
      </dgm:spPr>
      <dgm:t>
        <a:bodyPr/>
        <a:lstStyle/>
        <a:p>
          <a:pPr algn="ctr"/>
          <a:endParaRPr lang="en-US"/>
        </a:p>
      </dgm:t>
    </dgm:pt>
    <dgm:pt modelId="{0E899A5A-5318-4879-9173-970A4C1E5BFB}">
      <dgm:prSet phldrT="[Text]" custT="1"/>
      <dgm:spPr>
        <a:noFill/>
        <a:ln>
          <a:noFill/>
        </a:ln>
      </dgm:spPr>
      <dgm:t>
        <a:bodyPr/>
        <a:lstStyle/>
        <a:p>
          <a:pPr algn="ctr"/>
          <a:r>
            <a:rPr lang="en-US" sz="1000" b="1" dirty="0">
              <a:solidFill>
                <a:schemeClr val="tx1"/>
              </a:solidFill>
              <a:latin typeface="Covered By Your Grace" panose="02000506000000020004" pitchFamily="2" charset="0"/>
            </a:rPr>
            <a:t>August</a:t>
          </a:r>
          <a:br>
            <a:rPr lang="en-US" sz="1000" b="0" dirty="0">
              <a:solidFill>
                <a:schemeClr val="tx1"/>
              </a:solidFill>
              <a:latin typeface="Covered By Your Grace" panose="02000506000000020004" pitchFamily="2" charset="0"/>
            </a:rPr>
          </a:br>
          <a:r>
            <a:rPr lang="en-US" sz="1000" b="0" dirty="0">
              <a:solidFill>
                <a:schemeClr val="tx1"/>
              </a:solidFill>
              <a:latin typeface="Covered By Your Grace" panose="02000506000000020004" pitchFamily="2" charset="0"/>
            </a:rPr>
            <a:t>Adopted Budget Is</a:t>
          </a:r>
          <a:br>
            <a:rPr lang="en-US" sz="1000" b="0" dirty="0">
              <a:solidFill>
                <a:schemeClr val="tx1"/>
              </a:solidFill>
              <a:latin typeface="Covered By Your Grace" panose="02000506000000020004" pitchFamily="2" charset="0"/>
            </a:rPr>
          </a:br>
          <a:r>
            <a:rPr lang="en-US" sz="1000" b="0" dirty="0">
              <a:solidFill>
                <a:schemeClr val="tx1"/>
              </a:solidFill>
              <a:latin typeface="Covered By Your Grace" panose="02000506000000020004" pitchFamily="2" charset="0"/>
            </a:rPr>
            <a:t>Presented for Governing Board</a:t>
          </a:r>
          <a:br>
            <a:rPr lang="en-US" sz="1000" b="0" dirty="0">
              <a:solidFill>
                <a:schemeClr val="tx1"/>
              </a:solidFill>
              <a:latin typeface="Covered By Your Grace" panose="02000506000000020004" pitchFamily="2" charset="0"/>
            </a:rPr>
          </a:br>
          <a:r>
            <a:rPr lang="en-US" sz="1000" b="0" dirty="0">
              <a:solidFill>
                <a:schemeClr val="tx1"/>
              </a:solidFill>
              <a:latin typeface="Covered By Your Grace" panose="02000506000000020004" pitchFamily="2" charset="0"/>
            </a:rPr>
            <a:t>Approval and Incorporated Into the City of Cape Coral Budgets for Public Hearings and Final Adoption in September</a:t>
          </a:r>
          <a:endParaRPr lang="en-US" sz="1000" b="1" dirty="0">
            <a:solidFill>
              <a:schemeClr val="tx1"/>
            </a:solidFill>
            <a:latin typeface="Covered By Your Grace" panose="02000506000000020004" pitchFamily="2" charset="0"/>
          </a:endParaRPr>
        </a:p>
      </dgm:t>
    </dgm:pt>
    <dgm:pt modelId="{7F226889-1D64-4F5D-83FE-566504D3E13B}" type="parTrans" cxnId="{07038836-F4C7-4DED-8B5A-859CEAEEF8F0}">
      <dgm:prSet/>
      <dgm:spPr/>
      <dgm:t>
        <a:bodyPr/>
        <a:lstStyle/>
        <a:p>
          <a:pPr algn="ctr"/>
          <a:endParaRPr lang="en-US"/>
        </a:p>
      </dgm:t>
    </dgm:pt>
    <dgm:pt modelId="{91C70024-8681-4B46-B50F-AF27766CFDC3}" type="sibTrans" cxnId="{07038836-F4C7-4DED-8B5A-859CEAEEF8F0}">
      <dgm:prSet/>
      <dgm:spPr>
        <a:ln w="19050">
          <a:solidFill>
            <a:schemeClr val="accent2">
              <a:lumMod val="75000"/>
            </a:schemeClr>
          </a:solidFill>
          <a:headEnd w="lg" len="med"/>
          <a:tailEnd type="stealth" w="lg" len="med"/>
        </a:ln>
      </dgm:spPr>
      <dgm:t>
        <a:bodyPr/>
        <a:lstStyle/>
        <a:p>
          <a:pPr algn="ctr"/>
          <a:endParaRPr lang="en-US"/>
        </a:p>
      </dgm:t>
    </dgm:pt>
    <dgm:pt modelId="{AAF89BAF-F76C-4735-BFCE-92D09F16DB76}">
      <dgm:prSet phldrT="[Text]" custT="1"/>
      <dgm:spPr>
        <a:noFill/>
        <a:ln>
          <a:noFill/>
        </a:ln>
      </dgm:spPr>
      <dgm:t>
        <a:bodyPr/>
        <a:lstStyle/>
        <a:p>
          <a:pPr algn="ctr"/>
          <a:r>
            <a:rPr lang="en-US" sz="1000" b="1" dirty="0">
              <a:solidFill>
                <a:schemeClr val="tx1"/>
              </a:solidFill>
              <a:latin typeface="Covered By Your Grace" panose="02000506000000020004" pitchFamily="2" charset="0"/>
            </a:rPr>
            <a:t>January- February</a:t>
          </a:r>
        </a:p>
        <a:p>
          <a:pPr algn="ctr"/>
          <a:r>
            <a:rPr lang="en-US" sz="1000" b="0" dirty="0">
              <a:solidFill>
                <a:schemeClr val="tx1"/>
              </a:solidFill>
              <a:latin typeface="Covered By Your Grace" panose="02000506000000020004" pitchFamily="2" charset="0"/>
            </a:rPr>
            <a:t>Capital Asset Plans Due</a:t>
          </a:r>
          <a:br>
            <a:rPr lang="en-US" sz="1000" b="0" dirty="0">
              <a:solidFill>
                <a:schemeClr val="tx1"/>
              </a:solidFill>
              <a:latin typeface="Covered By Your Grace" panose="02000506000000020004" pitchFamily="2" charset="0"/>
            </a:rPr>
          </a:br>
          <a:r>
            <a:rPr lang="en-US" sz="1000" b="0" dirty="0">
              <a:solidFill>
                <a:schemeClr val="tx1"/>
              </a:solidFill>
              <a:latin typeface="Covered By Your Grace" panose="02000506000000020004" pitchFamily="2" charset="0"/>
            </a:rPr>
            <a:t>Budget Projections are</a:t>
          </a:r>
          <a:br>
            <a:rPr lang="en-US" sz="1000" b="0" dirty="0">
              <a:solidFill>
                <a:schemeClr val="tx1"/>
              </a:solidFill>
              <a:latin typeface="Covered By Your Grace" panose="02000506000000020004" pitchFamily="2" charset="0"/>
            </a:rPr>
          </a:br>
          <a:r>
            <a:rPr lang="en-US" sz="1000" b="0" dirty="0">
              <a:solidFill>
                <a:schemeClr val="tx1"/>
              </a:solidFill>
              <a:latin typeface="Covered By Your Grace" panose="02000506000000020004" pitchFamily="2" charset="0"/>
            </a:rPr>
            <a:t>Released to</a:t>
          </a:r>
          <a:br>
            <a:rPr lang="en-US" sz="1000" b="0" dirty="0">
              <a:solidFill>
                <a:schemeClr val="tx1"/>
              </a:solidFill>
              <a:latin typeface="Covered By Your Grace" panose="02000506000000020004" pitchFamily="2" charset="0"/>
            </a:rPr>
          </a:br>
          <a:r>
            <a:rPr lang="en-US" sz="1000" b="0" dirty="0">
              <a:solidFill>
                <a:schemeClr val="tx1"/>
              </a:solidFill>
              <a:latin typeface="Covered By Your Grace" panose="02000506000000020004" pitchFamily="2" charset="0"/>
            </a:rPr>
            <a:t>Schools</a:t>
          </a:r>
          <a:endParaRPr lang="en-US" sz="1000" b="1" dirty="0">
            <a:solidFill>
              <a:schemeClr val="tx1"/>
            </a:solidFill>
            <a:latin typeface="Covered By Your Grace" panose="02000506000000020004" pitchFamily="2" charset="0"/>
          </a:endParaRPr>
        </a:p>
      </dgm:t>
    </dgm:pt>
    <dgm:pt modelId="{3F3514BE-4902-4781-94C2-E9614B1FB5E9}" type="parTrans" cxnId="{46290AD3-D7A1-4B85-A6C3-89AA1F1079C9}">
      <dgm:prSet/>
      <dgm:spPr/>
      <dgm:t>
        <a:bodyPr/>
        <a:lstStyle/>
        <a:p>
          <a:pPr algn="ctr"/>
          <a:endParaRPr lang="en-US"/>
        </a:p>
      </dgm:t>
    </dgm:pt>
    <dgm:pt modelId="{40823371-1F75-4562-9488-727327BF1612}" type="sibTrans" cxnId="{46290AD3-D7A1-4B85-A6C3-89AA1F1079C9}">
      <dgm:prSet/>
      <dgm:spPr>
        <a:ln w="19050">
          <a:solidFill>
            <a:schemeClr val="accent2">
              <a:lumMod val="75000"/>
            </a:schemeClr>
          </a:solidFill>
          <a:headEnd w="lg" len="med"/>
          <a:tailEnd type="stealth" w="lg" len="med"/>
        </a:ln>
      </dgm:spPr>
      <dgm:t>
        <a:bodyPr/>
        <a:lstStyle/>
        <a:p>
          <a:pPr algn="ctr"/>
          <a:endParaRPr lang="en-US"/>
        </a:p>
      </dgm:t>
    </dgm:pt>
    <dgm:pt modelId="{50F7568F-799E-4B70-A486-7C8F5473044D}">
      <dgm:prSet phldrT="[Text]" custT="1"/>
      <dgm:spPr>
        <a:noFill/>
        <a:ln>
          <a:noFill/>
        </a:ln>
      </dgm:spPr>
      <dgm:t>
        <a:bodyPr/>
        <a:lstStyle/>
        <a:p>
          <a:pPr algn="ctr"/>
          <a:r>
            <a:rPr lang="en-US" sz="1000" b="1" dirty="0">
              <a:solidFill>
                <a:schemeClr val="tx1"/>
              </a:solidFill>
              <a:latin typeface="Covered By Your Grace" panose="02000506000000020004" pitchFamily="2" charset="0"/>
            </a:rPr>
            <a:t>March</a:t>
          </a:r>
          <a:br>
            <a:rPr lang="en-US" sz="1000" b="0" dirty="0">
              <a:solidFill>
                <a:schemeClr val="tx1"/>
              </a:solidFill>
              <a:latin typeface="Covered By Your Grace" panose="02000506000000020004" pitchFamily="2" charset="0"/>
            </a:rPr>
          </a:br>
          <a:r>
            <a:rPr lang="en-US" sz="1000" b="0" dirty="0">
              <a:solidFill>
                <a:schemeClr val="tx1"/>
              </a:solidFill>
              <a:latin typeface="Covered By Your Grace" panose="02000506000000020004" pitchFamily="2" charset="0"/>
            </a:rPr>
            <a:t>Operating Projections Close</a:t>
          </a:r>
        </a:p>
        <a:p>
          <a:pPr algn="ctr"/>
          <a:r>
            <a:rPr lang="en-US" sz="1000" b="0" dirty="0">
              <a:solidFill>
                <a:schemeClr val="tx1"/>
              </a:solidFill>
              <a:latin typeface="Covered By Your Grace" panose="02000506000000020004" pitchFamily="2" charset="0"/>
            </a:rPr>
            <a:t>Submissions are Reviewed by Business Manager</a:t>
          </a:r>
        </a:p>
        <a:p>
          <a:pPr algn="ctr"/>
          <a:r>
            <a:rPr lang="en-US" sz="1000" b="0" dirty="0">
              <a:solidFill>
                <a:schemeClr val="tx1"/>
              </a:solidFill>
              <a:latin typeface="Covered By Your Grace" panose="02000506000000020004" pitchFamily="2" charset="0"/>
            </a:rPr>
            <a:t>Meetings are Held With</a:t>
          </a:r>
        </a:p>
        <a:p>
          <a:pPr algn="ctr"/>
          <a:r>
            <a:rPr lang="en-US" sz="1000" b="0" dirty="0">
              <a:solidFill>
                <a:schemeClr val="tx1"/>
              </a:solidFill>
              <a:latin typeface="Covered By Your Grace" panose="02000506000000020004" pitchFamily="2" charset="0"/>
            </a:rPr>
            <a:t>Superintendent</a:t>
          </a:r>
          <a:endParaRPr lang="en-US" sz="1000" b="1" dirty="0">
            <a:solidFill>
              <a:schemeClr val="tx1"/>
            </a:solidFill>
            <a:latin typeface="Covered By Your Grace" panose="02000506000000020004" pitchFamily="2" charset="0"/>
          </a:endParaRPr>
        </a:p>
      </dgm:t>
    </dgm:pt>
    <dgm:pt modelId="{2C7DF9EB-8035-4D5D-ACD9-C748EE3D5B22}" type="parTrans" cxnId="{9DAFA976-85F0-4A05-ABB6-CF46210E2969}">
      <dgm:prSet/>
      <dgm:spPr/>
      <dgm:t>
        <a:bodyPr/>
        <a:lstStyle/>
        <a:p>
          <a:pPr algn="ctr"/>
          <a:endParaRPr lang="en-US"/>
        </a:p>
      </dgm:t>
    </dgm:pt>
    <dgm:pt modelId="{7225AD1C-ADB2-4D05-AE90-C97A4F8E33B3}" type="sibTrans" cxnId="{9DAFA976-85F0-4A05-ABB6-CF46210E2969}">
      <dgm:prSet/>
      <dgm:spPr>
        <a:ln w="19050">
          <a:solidFill>
            <a:schemeClr val="accent2">
              <a:lumMod val="75000"/>
            </a:schemeClr>
          </a:solidFill>
          <a:headEnd w="lg" len="med"/>
          <a:tailEnd type="stealth" w="lg" len="med"/>
        </a:ln>
      </dgm:spPr>
      <dgm:t>
        <a:bodyPr/>
        <a:lstStyle/>
        <a:p>
          <a:pPr algn="ctr"/>
          <a:endParaRPr lang="en-US"/>
        </a:p>
      </dgm:t>
    </dgm:pt>
    <dgm:pt modelId="{3D08AFD9-044D-4B71-AE1D-578B97769ABF}">
      <dgm:prSet phldrT="[Text]" custT="1"/>
      <dgm:spPr>
        <a:noFill/>
        <a:ln>
          <a:noFill/>
        </a:ln>
      </dgm:spPr>
      <dgm:t>
        <a:bodyPr/>
        <a:lstStyle/>
        <a:p>
          <a:pPr algn="ctr"/>
          <a:r>
            <a:rPr lang="en-US" sz="1000" b="1" dirty="0">
              <a:solidFill>
                <a:schemeClr val="tx1"/>
              </a:solidFill>
              <a:latin typeface="Covered By Your Grace" panose="02000506000000020004" pitchFamily="2" charset="0"/>
            </a:rPr>
            <a:t>April</a:t>
          </a:r>
          <a:br>
            <a:rPr lang="en-US" sz="1000" b="0" dirty="0">
              <a:solidFill>
                <a:schemeClr val="tx1"/>
              </a:solidFill>
              <a:latin typeface="Covered By Your Grace" panose="02000506000000020004" pitchFamily="2" charset="0"/>
            </a:rPr>
          </a:br>
          <a:r>
            <a:rPr lang="en-US" sz="1000" b="0" dirty="0">
              <a:solidFill>
                <a:schemeClr val="tx1"/>
              </a:solidFill>
              <a:latin typeface="Covered By Your Grace" panose="02000506000000020004" pitchFamily="2" charset="0"/>
            </a:rPr>
            <a:t>Budget Workshop No. 1 Held</a:t>
          </a:r>
          <a:br>
            <a:rPr lang="en-US" sz="1000" b="0" dirty="0">
              <a:solidFill>
                <a:schemeClr val="tx1"/>
              </a:solidFill>
              <a:latin typeface="Covered By Your Grace" panose="02000506000000020004" pitchFamily="2" charset="0"/>
            </a:rPr>
          </a:br>
          <a:r>
            <a:rPr lang="en-US" sz="1000" b="0" dirty="0">
              <a:solidFill>
                <a:schemeClr val="tx1"/>
              </a:solidFill>
              <a:latin typeface="Covered By Your Grace" panose="02000506000000020004" pitchFamily="2" charset="0"/>
            </a:rPr>
            <a:t>With Governing Board</a:t>
          </a:r>
          <a:endParaRPr lang="en-US" sz="1000" b="1" dirty="0">
            <a:solidFill>
              <a:schemeClr val="tx1"/>
            </a:solidFill>
            <a:latin typeface="Covered By Your Grace" panose="02000506000000020004" pitchFamily="2" charset="0"/>
          </a:endParaRPr>
        </a:p>
      </dgm:t>
    </dgm:pt>
    <dgm:pt modelId="{903535C3-16C4-4D4E-BD9D-5A0F228B1EEE}" type="parTrans" cxnId="{E0AB84DD-A425-433C-8C2D-B747BFA4B7C7}">
      <dgm:prSet/>
      <dgm:spPr/>
      <dgm:t>
        <a:bodyPr/>
        <a:lstStyle/>
        <a:p>
          <a:pPr algn="ctr"/>
          <a:endParaRPr lang="en-US"/>
        </a:p>
      </dgm:t>
    </dgm:pt>
    <dgm:pt modelId="{6F0D1559-DE65-4B72-AEFA-419E32569D14}" type="sibTrans" cxnId="{E0AB84DD-A425-433C-8C2D-B747BFA4B7C7}">
      <dgm:prSet/>
      <dgm:spPr>
        <a:ln w="19050" cap="flat">
          <a:solidFill>
            <a:schemeClr val="accent2">
              <a:lumMod val="75000"/>
            </a:schemeClr>
          </a:solidFill>
          <a:headEnd w="lg" len="med"/>
          <a:tailEnd type="stealth" w="lg" len="med"/>
        </a:ln>
      </dgm:spPr>
      <dgm:t>
        <a:bodyPr/>
        <a:lstStyle/>
        <a:p>
          <a:pPr algn="ctr"/>
          <a:endParaRPr lang="en-US"/>
        </a:p>
      </dgm:t>
    </dgm:pt>
    <dgm:pt modelId="{AD468505-71F0-4746-B8BF-001E7B4A6ECB}">
      <dgm:prSet phldrT="[Text]" custT="1"/>
      <dgm:spPr>
        <a:noFill/>
        <a:ln>
          <a:noFill/>
        </a:ln>
      </dgm:spPr>
      <dgm:t>
        <a:bodyPr/>
        <a:lstStyle/>
        <a:p>
          <a:pPr algn="ctr"/>
          <a:r>
            <a:rPr lang="en-US" sz="1000" b="1" dirty="0">
              <a:solidFill>
                <a:schemeClr val="tx1"/>
              </a:solidFill>
              <a:latin typeface="Covered By Your Grace" panose="02000506000000020004" pitchFamily="2" charset="0"/>
            </a:rPr>
            <a:t>May</a:t>
          </a:r>
          <a:br>
            <a:rPr lang="en-US" sz="1000" b="0" dirty="0">
              <a:solidFill>
                <a:schemeClr val="tx1"/>
              </a:solidFill>
              <a:latin typeface="Covered By Your Grace" panose="02000506000000020004" pitchFamily="2" charset="0"/>
            </a:rPr>
          </a:br>
          <a:r>
            <a:rPr lang="en-US" sz="1000" b="0" dirty="0">
              <a:solidFill>
                <a:schemeClr val="tx1"/>
              </a:solidFill>
              <a:latin typeface="Covered By Your Grace" panose="02000506000000020004" pitchFamily="2" charset="0"/>
            </a:rPr>
            <a:t>Adjustments Made</a:t>
          </a:r>
        </a:p>
        <a:p>
          <a:pPr algn="ctr"/>
          <a:endParaRPr lang="en-US" sz="1000" b="1" dirty="0">
            <a:solidFill>
              <a:schemeClr val="tx1"/>
            </a:solidFill>
            <a:latin typeface="Covered By Your Grace" panose="02000506000000020004" pitchFamily="2" charset="0"/>
          </a:endParaRPr>
        </a:p>
      </dgm:t>
    </dgm:pt>
    <dgm:pt modelId="{8BA2AC9D-DEF9-4639-A452-EFFA7863AF17}" type="parTrans" cxnId="{3C688F2C-60F4-408E-AB06-D725167740F3}">
      <dgm:prSet/>
      <dgm:spPr/>
      <dgm:t>
        <a:bodyPr/>
        <a:lstStyle/>
        <a:p>
          <a:pPr algn="ctr"/>
          <a:endParaRPr lang="en-US"/>
        </a:p>
      </dgm:t>
    </dgm:pt>
    <dgm:pt modelId="{C189281D-77A4-4C97-8112-1ED19AD65EFE}" type="sibTrans" cxnId="{3C688F2C-60F4-408E-AB06-D725167740F3}">
      <dgm:prSet/>
      <dgm:spPr>
        <a:ln w="19050">
          <a:solidFill>
            <a:schemeClr val="accent2">
              <a:lumMod val="75000"/>
            </a:schemeClr>
          </a:solidFill>
          <a:headEnd w="lg" len="med"/>
          <a:tailEnd type="stealth" w="lg" len="med"/>
        </a:ln>
      </dgm:spPr>
      <dgm:t>
        <a:bodyPr/>
        <a:lstStyle/>
        <a:p>
          <a:pPr algn="ctr"/>
          <a:endParaRPr lang="en-US"/>
        </a:p>
      </dgm:t>
    </dgm:pt>
    <dgm:pt modelId="{7A222D69-D245-489D-A05F-0DE953F2878F}">
      <dgm:prSet phldrT="[Text]" custT="1"/>
      <dgm:spPr>
        <a:noFill/>
        <a:ln>
          <a:noFill/>
        </a:ln>
      </dgm:spPr>
      <dgm:t>
        <a:bodyPr/>
        <a:lstStyle/>
        <a:p>
          <a:pPr algn="ctr"/>
          <a:r>
            <a:rPr lang="en-US" sz="1000" b="1" dirty="0">
              <a:solidFill>
                <a:schemeClr val="tx1"/>
              </a:solidFill>
              <a:latin typeface="Covered By Your Grace" panose="02000506000000020004" pitchFamily="2" charset="0"/>
            </a:rPr>
            <a:t>September/October</a:t>
          </a:r>
          <a:br>
            <a:rPr lang="en-US" sz="1000" b="0" dirty="0">
              <a:solidFill>
                <a:schemeClr val="tx1"/>
              </a:solidFill>
              <a:latin typeface="Covered By Your Grace" panose="02000506000000020004" pitchFamily="2" charset="0"/>
            </a:rPr>
          </a:br>
          <a:r>
            <a:rPr lang="en-US" sz="1000" b="0" dirty="0">
              <a:solidFill>
                <a:schemeClr val="tx1"/>
              </a:solidFill>
              <a:latin typeface="Covered By Your Grace" panose="02000506000000020004" pitchFamily="2" charset="0"/>
            </a:rPr>
            <a:t>Annual Strategic Planning Session</a:t>
          </a:r>
          <a:endParaRPr lang="en-US" sz="1000" dirty="0">
            <a:solidFill>
              <a:schemeClr val="tx1"/>
            </a:solidFill>
            <a:latin typeface="Covered By Your Grace" panose="02000506000000020004" pitchFamily="2" charset="0"/>
          </a:endParaRPr>
        </a:p>
      </dgm:t>
    </dgm:pt>
    <dgm:pt modelId="{C563AE30-AE43-4BAA-9016-F52E2CE8B160}" type="parTrans" cxnId="{B34C5645-3865-4686-8CD4-9D29D4C9BC43}">
      <dgm:prSet/>
      <dgm:spPr/>
      <dgm:t>
        <a:bodyPr/>
        <a:lstStyle/>
        <a:p>
          <a:endParaRPr lang="en-US"/>
        </a:p>
      </dgm:t>
    </dgm:pt>
    <dgm:pt modelId="{0F5A7036-EA01-497D-9632-75C8D318A934}" type="sibTrans" cxnId="{B34C5645-3865-4686-8CD4-9D29D4C9BC43}">
      <dgm:prSet/>
      <dgm:spPr>
        <a:ln w="19050">
          <a:solidFill>
            <a:schemeClr val="accent2">
              <a:lumMod val="75000"/>
            </a:schemeClr>
          </a:solidFill>
        </a:ln>
      </dgm:spPr>
      <dgm:t>
        <a:bodyPr/>
        <a:lstStyle/>
        <a:p>
          <a:endParaRPr lang="en-US"/>
        </a:p>
      </dgm:t>
    </dgm:pt>
    <dgm:pt modelId="{4F756490-3741-4119-9156-5072C2200E85}" type="pres">
      <dgm:prSet presAssocID="{7A9C7429-5E06-474F-B926-D28D1F7069E0}" presName="cycle" presStyleCnt="0">
        <dgm:presLayoutVars>
          <dgm:dir/>
          <dgm:resizeHandles val="exact"/>
        </dgm:presLayoutVars>
      </dgm:prSet>
      <dgm:spPr/>
    </dgm:pt>
    <dgm:pt modelId="{D984DE78-78B9-40AD-A1EF-EE108ADE3A7F}" type="pres">
      <dgm:prSet presAssocID="{7A222D69-D245-489D-A05F-0DE953F2878F}" presName="node" presStyleLbl="node1" presStyleIdx="0" presStyleCnt="9" custScaleX="141395" custRadScaleRad="100024" custRadScaleInc="-9381">
        <dgm:presLayoutVars>
          <dgm:bulletEnabled val="1"/>
        </dgm:presLayoutVars>
      </dgm:prSet>
      <dgm:spPr/>
    </dgm:pt>
    <dgm:pt modelId="{D4BDD7B2-6C95-47FB-876F-704D3DA004F7}" type="pres">
      <dgm:prSet presAssocID="{7A222D69-D245-489D-A05F-0DE953F2878F}" presName="spNode" presStyleCnt="0"/>
      <dgm:spPr/>
    </dgm:pt>
    <dgm:pt modelId="{F9A8A638-AD1D-4A26-9B16-692589DC4AEA}" type="pres">
      <dgm:prSet presAssocID="{0F5A7036-EA01-497D-9632-75C8D318A934}" presName="sibTrans" presStyleLbl="sibTrans1D1" presStyleIdx="0" presStyleCnt="9"/>
      <dgm:spPr/>
    </dgm:pt>
    <dgm:pt modelId="{B4A5C1D3-6D85-484B-8CED-56C3B6ACD57E}" type="pres">
      <dgm:prSet presAssocID="{02876C28-8091-41DA-BFDB-B1DF17824769}" presName="node" presStyleLbl="node1" presStyleIdx="1" presStyleCnt="9" custAng="0" custScaleX="150232">
        <dgm:presLayoutVars>
          <dgm:bulletEnabled val="1"/>
        </dgm:presLayoutVars>
      </dgm:prSet>
      <dgm:spPr/>
    </dgm:pt>
    <dgm:pt modelId="{1A37DE08-E392-4D09-95B6-CC411AB9E89E}" type="pres">
      <dgm:prSet presAssocID="{02876C28-8091-41DA-BFDB-B1DF17824769}" presName="spNode" presStyleCnt="0"/>
      <dgm:spPr/>
    </dgm:pt>
    <dgm:pt modelId="{F41AD1DA-98DA-4F35-8D24-0B63ED8D9019}" type="pres">
      <dgm:prSet presAssocID="{F4BFB5A3-D9C0-4868-8E70-6FFB4180BF2A}" presName="sibTrans" presStyleLbl="sibTrans1D1" presStyleIdx="1" presStyleCnt="9"/>
      <dgm:spPr/>
    </dgm:pt>
    <dgm:pt modelId="{75AF81AA-CBD4-4303-B9DF-C18C7AD7B1C6}" type="pres">
      <dgm:prSet presAssocID="{AAF89BAF-F76C-4735-BFCE-92D09F16DB76}" presName="node" presStyleLbl="node1" presStyleIdx="2" presStyleCnt="9" custScaleX="176744">
        <dgm:presLayoutVars>
          <dgm:bulletEnabled val="1"/>
        </dgm:presLayoutVars>
      </dgm:prSet>
      <dgm:spPr/>
    </dgm:pt>
    <dgm:pt modelId="{4A52424A-A2DA-4202-9B4A-CAE0CDB74C9B}" type="pres">
      <dgm:prSet presAssocID="{AAF89BAF-F76C-4735-BFCE-92D09F16DB76}" presName="spNode" presStyleCnt="0"/>
      <dgm:spPr/>
    </dgm:pt>
    <dgm:pt modelId="{59E30F15-CD78-4301-AF4A-237015AE88BA}" type="pres">
      <dgm:prSet presAssocID="{40823371-1F75-4562-9488-727327BF1612}" presName="sibTrans" presStyleLbl="sibTrans1D1" presStyleIdx="2" presStyleCnt="9"/>
      <dgm:spPr/>
    </dgm:pt>
    <dgm:pt modelId="{47DDC48A-D50A-4959-BF54-11937C52C17D}" type="pres">
      <dgm:prSet presAssocID="{50F7568F-799E-4B70-A486-7C8F5473044D}" presName="node" presStyleLbl="node1" presStyleIdx="3" presStyleCnt="9" custScaleX="157297" custScaleY="123830">
        <dgm:presLayoutVars>
          <dgm:bulletEnabled val="1"/>
        </dgm:presLayoutVars>
      </dgm:prSet>
      <dgm:spPr/>
    </dgm:pt>
    <dgm:pt modelId="{6231BAEC-4C89-45B5-ADF5-F1C8EC821442}" type="pres">
      <dgm:prSet presAssocID="{50F7568F-799E-4B70-A486-7C8F5473044D}" presName="spNode" presStyleCnt="0"/>
      <dgm:spPr/>
    </dgm:pt>
    <dgm:pt modelId="{C7218D50-52FB-47D2-8564-3FB7B40F4A8C}" type="pres">
      <dgm:prSet presAssocID="{7225AD1C-ADB2-4D05-AE90-C97A4F8E33B3}" presName="sibTrans" presStyleLbl="sibTrans1D1" presStyleIdx="3" presStyleCnt="9"/>
      <dgm:spPr/>
    </dgm:pt>
    <dgm:pt modelId="{D7A78E1F-52CA-44B1-A1DD-3AFD03F3D70B}" type="pres">
      <dgm:prSet presAssocID="{3D08AFD9-044D-4B71-AE1D-578B97769ABF}" presName="node" presStyleLbl="node1" presStyleIdx="4" presStyleCnt="9" custScaleX="156956">
        <dgm:presLayoutVars>
          <dgm:bulletEnabled val="1"/>
        </dgm:presLayoutVars>
      </dgm:prSet>
      <dgm:spPr/>
    </dgm:pt>
    <dgm:pt modelId="{D82431FF-63FC-47DE-B0E3-6951353DBE4B}" type="pres">
      <dgm:prSet presAssocID="{3D08AFD9-044D-4B71-AE1D-578B97769ABF}" presName="spNode" presStyleCnt="0"/>
      <dgm:spPr/>
    </dgm:pt>
    <dgm:pt modelId="{65B26204-B4EF-435F-A789-81E93AF4ECEB}" type="pres">
      <dgm:prSet presAssocID="{6F0D1559-DE65-4B72-AEFA-419E32569D14}" presName="sibTrans" presStyleLbl="sibTrans1D1" presStyleIdx="4" presStyleCnt="9"/>
      <dgm:spPr/>
    </dgm:pt>
    <dgm:pt modelId="{E4318503-2354-4236-8C98-2DBEA5AC7094}" type="pres">
      <dgm:prSet presAssocID="{AD468505-71F0-4746-B8BF-001E7B4A6ECB}" presName="node" presStyleLbl="node1" presStyleIdx="5" presStyleCnt="9">
        <dgm:presLayoutVars>
          <dgm:bulletEnabled val="1"/>
        </dgm:presLayoutVars>
      </dgm:prSet>
      <dgm:spPr/>
    </dgm:pt>
    <dgm:pt modelId="{875C4AAC-C87B-4BFF-ACBF-899F28FD6CEE}" type="pres">
      <dgm:prSet presAssocID="{AD468505-71F0-4746-B8BF-001E7B4A6ECB}" presName="spNode" presStyleCnt="0"/>
      <dgm:spPr/>
    </dgm:pt>
    <dgm:pt modelId="{DFB891AF-2A5C-4402-9391-6727F12CBB96}" type="pres">
      <dgm:prSet presAssocID="{C189281D-77A4-4C97-8112-1ED19AD65EFE}" presName="sibTrans" presStyleLbl="sibTrans1D1" presStyleIdx="5" presStyleCnt="9"/>
      <dgm:spPr/>
    </dgm:pt>
    <dgm:pt modelId="{AFAA0519-871E-46C3-A40F-D9DE4D90FCD8}" type="pres">
      <dgm:prSet presAssocID="{07128267-4975-4505-BCC6-E53696A16A36}" presName="node" presStyleLbl="node1" presStyleIdx="6" presStyleCnt="9" custScaleX="159069" custRadScaleRad="105166" custRadScaleInc="-6303">
        <dgm:presLayoutVars>
          <dgm:bulletEnabled val="1"/>
        </dgm:presLayoutVars>
      </dgm:prSet>
      <dgm:spPr/>
    </dgm:pt>
    <dgm:pt modelId="{5971C89D-2ECD-40B9-95CC-C71B9BF64029}" type="pres">
      <dgm:prSet presAssocID="{07128267-4975-4505-BCC6-E53696A16A36}" presName="spNode" presStyleCnt="0"/>
      <dgm:spPr/>
    </dgm:pt>
    <dgm:pt modelId="{9976AEF3-7A5C-44CB-8BEA-DA26549B401F}" type="pres">
      <dgm:prSet presAssocID="{AB9E57C1-5573-4B87-8641-C62C4BD78D19}" presName="sibTrans" presStyleLbl="sibTrans1D1" presStyleIdx="6" presStyleCnt="9"/>
      <dgm:spPr/>
    </dgm:pt>
    <dgm:pt modelId="{33E11654-E815-4AFD-BB3F-3676AB97D256}" type="pres">
      <dgm:prSet presAssocID="{191B884D-BCAC-48B7-9C49-5C737E7419E3}" presName="node" presStyleLbl="node1" presStyleIdx="7" presStyleCnt="9" custScaleX="159069" custRadScaleRad="97614" custRadScaleInc="1853">
        <dgm:presLayoutVars>
          <dgm:bulletEnabled val="1"/>
        </dgm:presLayoutVars>
      </dgm:prSet>
      <dgm:spPr/>
    </dgm:pt>
    <dgm:pt modelId="{7B7B0644-9CE2-4379-910E-82ED15945C85}" type="pres">
      <dgm:prSet presAssocID="{191B884D-BCAC-48B7-9C49-5C737E7419E3}" presName="spNode" presStyleCnt="0"/>
      <dgm:spPr/>
    </dgm:pt>
    <dgm:pt modelId="{BABE9EFB-6CD4-4298-B201-2DD28E2718F2}" type="pres">
      <dgm:prSet presAssocID="{CF82C324-210E-4617-9F33-CC2F4034F808}" presName="sibTrans" presStyleLbl="sibTrans1D1" presStyleIdx="7" presStyleCnt="9"/>
      <dgm:spPr/>
    </dgm:pt>
    <dgm:pt modelId="{52D2C8BF-9B90-4F37-8DC3-4E57151E4A1E}" type="pres">
      <dgm:prSet presAssocID="{0E899A5A-5318-4879-9173-970A4C1E5BFB}" presName="node" presStyleLbl="node1" presStyleIdx="8" presStyleCnt="9" custScaleX="207604">
        <dgm:presLayoutVars>
          <dgm:bulletEnabled val="1"/>
        </dgm:presLayoutVars>
      </dgm:prSet>
      <dgm:spPr/>
    </dgm:pt>
    <dgm:pt modelId="{89B46101-F1ED-4A94-ADF6-5CC3CE551FB1}" type="pres">
      <dgm:prSet presAssocID="{0E899A5A-5318-4879-9173-970A4C1E5BFB}" presName="spNode" presStyleCnt="0"/>
      <dgm:spPr/>
    </dgm:pt>
    <dgm:pt modelId="{258B3F21-B34F-41C0-BC0C-E7CD8E0088EF}" type="pres">
      <dgm:prSet presAssocID="{91C70024-8681-4B46-B50F-AF27766CFDC3}" presName="sibTrans" presStyleLbl="sibTrans1D1" presStyleIdx="8" presStyleCnt="9"/>
      <dgm:spPr/>
    </dgm:pt>
  </dgm:ptLst>
  <dgm:cxnLst>
    <dgm:cxn modelId="{B8E1830C-2B76-4ED6-8D33-7FA278E75D6E}" type="presOf" srcId="{40823371-1F75-4562-9488-727327BF1612}" destId="{59E30F15-CD78-4301-AF4A-237015AE88BA}" srcOrd="0" destOrd="0" presId="urn:microsoft.com/office/officeart/2005/8/layout/cycle5"/>
    <dgm:cxn modelId="{AB9D030D-8283-4F6E-9B46-52DC727C3CB0}" type="presOf" srcId="{91C70024-8681-4B46-B50F-AF27766CFDC3}" destId="{258B3F21-B34F-41C0-BC0C-E7CD8E0088EF}" srcOrd="0" destOrd="0" presId="urn:microsoft.com/office/officeart/2005/8/layout/cycle5"/>
    <dgm:cxn modelId="{AABE3610-07D4-43B7-96FF-D331827EBA17}" type="presOf" srcId="{07128267-4975-4505-BCC6-E53696A16A36}" destId="{AFAA0519-871E-46C3-A40F-D9DE4D90FCD8}" srcOrd="0" destOrd="0" presId="urn:microsoft.com/office/officeart/2005/8/layout/cycle5"/>
    <dgm:cxn modelId="{2E619711-6E8B-4E1A-B86C-D695277CC839}" type="presOf" srcId="{F4BFB5A3-D9C0-4868-8E70-6FFB4180BF2A}" destId="{F41AD1DA-98DA-4F35-8D24-0B63ED8D9019}" srcOrd="0" destOrd="0" presId="urn:microsoft.com/office/officeart/2005/8/layout/cycle5"/>
    <dgm:cxn modelId="{A1E88D12-BAE6-4A2D-BF1E-77772912830D}" type="presOf" srcId="{3D08AFD9-044D-4B71-AE1D-578B97769ABF}" destId="{D7A78E1F-52CA-44B1-A1DD-3AFD03F3D70B}" srcOrd="0" destOrd="0" presId="urn:microsoft.com/office/officeart/2005/8/layout/cycle5"/>
    <dgm:cxn modelId="{3C688F2C-60F4-408E-AB06-D725167740F3}" srcId="{7A9C7429-5E06-474F-B926-D28D1F7069E0}" destId="{AD468505-71F0-4746-B8BF-001E7B4A6ECB}" srcOrd="5" destOrd="0" parTransId="{8BA2AC9D-DEF9-4639-A452-EFFA7863AF17}" sibTransId="{C189281D-77A4-4C97-8112-1ED19AD65EFE}"/>
    <dgm:cxn modelId="{01DE382F-1D78-401C-9376-82C692AF6E39}" srcId="{7A9C7429-5E06-474F-B926-D28D1F7069E0}" destId="{07128267-4975-4505-BCC6-E53696A16A36}" srcOrd="6" destOrd="0" parTransId="{7EBF495E-C1F0-4D42-9A6C-95D0344CB658}" sibTransId="{AB9E57C1-5573-4B87-8641-C62C4BD78D19}"/>
    <dgm:cxn modelId="{07038836-F4C7-4DED-8B5A-859CEAEEF8F0}" srcId="{7A9C7429-5E06-474F-B926-D28D1F7069E0}" destId="{0E899A5A-5318-4879-9173-970A4C1E5BFB}" srcOrd="8" destOrd="0" parTransId="{7F226889-1D64-4F5D-83FE-566504D3E13B}" sibTransId="{91C70024-8681-4B46-B50F-AF27766CFDC3}"/>
    <dgm:cxn modelId="{B6D13C3F-C3DC-4FCC-A54A-DDC322650920}" type="presOf" srcId="{191B884D-BCAC-48B7-9C49-5C737E7419E3}" destId="{33E11654-E815-4AFD-BB3F-3676AB97D256}" srcOrd="0" destOrd="0" presId="urn:microsoft.com/office/officeart/2005/8/layout/cycle5"/>
    <dgm:cxn modelId="{B34C5645-3865-4686-8CD4-9D29D4C9BC43}" srcId="{7A9C7429-5E06-474F-B926-D28D1F7069E0}" destId="{7A222D69-D245-489D-A05F-0DE953F2878F}" srcOrd="0" destOrd="0" parTransId="{C563AE30-AE43-4BAA-9016-F52E2CE8B160}" sibTransId="{0F5A7036-EA01-497D-9632-75C8D318A934}"/>
    <dgm:cxn modelId="{30AFB86B-1888-4E4F-893E-CD522F8A56DB}" type="presOf" srcId="{02876C28-8091-41DA-BFDB-B1DF17824769}" destId="{B4A5C1D3-6D85-484B-8CED-56C3B6ACD57E}" srcOrd="0" destOrd="0" presId="urn:microsoft.com/office/officeart/2005/8/layout/cycle5"/>
    <dgm:cxn modelId="{1A8ADD6C-E39C-426C-B24D-495F3FB66667}" type="presOf" srcId="{50F7568F-799E-4B70-A486-7C8F5473044D}" destId="{47DDC48A-D50A-4959-BF54-11937C52C17D}" srcOrd="0" destOrd="0" presId="urn:microsoft.com/office/officeart/2005/8/layout/cycle5"/>
    <dgm:cxn modelId="{F0AF786D-9B02-4EE2-8858-E573D702E4D9}" type="presOf" srcId="{AD468505-71F0-4746-B8BF-001E7B4A6ECB}" destId="{E4318503-2354-4236-8C98-2DBEA5AC7094}" srcOrd="0" destOrd="0" presId="urn:microsoft.com/office/officeart/2005/8/layout/cycle5"/>
    <dgm:cxn modelId="{9DAFA976-85F0-4A05-ABB6-CF46210E2969}" srcId="{7A9C7429-5E06-474F-B926-D28D1F7069E0}" destId="{50F7568F-799E-4B70-A486-7C8F5473044D}" srcOrd="3" destOrd="0" parTransId="{2C7DF9EB-8035-4D5D-ACD9-C748EE3D5B22}" sibTransId="{7225AD1C-ADB2-4D05-AE90-C97A4F8E33B3}"/>
    <dgm:cxn modelId="{381A8458-7DBA-45C3-A478-D3324FA6895D}" type="presOf" srcId="{CF82C324-210E-4617-9F33-CC2F4034F808}" destId="{BABE9EFB-6CD4-4298-B201-2DD28E2718F2}" srcOrd="0" destOrd="0" presId="urn:microsoft.com/office/officeart/2005/8/layout/cycle5"/>
    <dgm:cxn modelId="{68B2905A-2535-41E9-9FDB-8ADD8DE0C70C}" type="presOf" srcId="{C189281D-77A4-4C97-8112-1ED19AD65EFE}" destId="{DFB891AF-2A5C-4402-9391-6727F12CBB96}" srcOrd="0" destOrd="0" presId="urn:microsoft.com/office/officeart/2005/8/layout/cycle5"/>
    <dgm:cxn modelId="{F880B482-EAB5-4D6A-89B7-5C1C5EDBA6C6}" type="presOf" srcId="{AAF89BAF-F76C-4735-BFCE-92D09F16DB76}" destId="{75AF81AA-CBD4-4303-B9DF-C18C7AD7B1C6}" srcOrd="0" destOrd="0" presId="urn:microsoft.com/office/officeart/2005/8/layout/cycle5"/>
    <dgm:cxn modelId="{BF5E4685-A3F0-4646-B03D-90E4ED601F82}" type="presOf" srcId="{7A9C7429-5E06-474F-B926-D28D1F7069E0}" destId="{4F756490-3741-4119-9156-5072C2200E85}" srcOrd="0" destOrd="0" presId="urn:microsoft.com/office/officeart/2005/8/layout/cycle5"/>
    <dgm:cxn modelId="{F4B5CB86-D163-4BD2-B0A1-D338EFB36BE5}" srcId="{7A9C7429-5E06-474F-B926-D28D1F7069E0}" destId="{191B884D-BCAC-48B7-9C49-5C737E7419E3}" srcOrd="7" destOrd="0" parTransId="{2BB81437-0FA5-4899-8349-21175CC5CB0B}" sibTransId="{CF82C324-210E-4617-9F33-CC2F4034F808}"/>
    <dgm:cxn modelId="{9C33AC91-4BE0-4A6E-A61A-FF0C572B8817}" type="presOf" srcId="{AB9E57C1-5573-4B87-8641-C62C4BD78D19}" destId="{9976AEF3-7A5C-44CB-8BEA-DA26549B401F}" srcOrd="0" destOrd="0" presId="urn:microsoft.com/office/officeart/2005/8/layout/cycle5"/>
    <dgm:cxn modelId="{A8D6029E-A806-4924-BA35-098C6D3854F5}" type="presOf" srcId="{0E899A5A-5318-4879-9173-970A4C1E5BFB}" destId="{52D2C8BF-9B90-4F37-8DC3-4E57151E4A1E}" srcOrd="0" destOrd="0" presId="urn:microsoft.com/office/officeart/2005/8/layout/cycle5"/>
    <dgm:cxn modelId="{CA79619F-0DD0-4A46-B2A6-9DA83E4509AD}" type="presOf" srcId="{7225AD1C-ADB2-4D05-AE90-C97A4F8E33B3}" destId="{C7218D50-52FB-47D2-8564-3FB7B40F4A8C}" srcOrd="0" destOrd="0" presId="urn:microsoft.com/office/officeart/2005/8/layout/cycle5"/>
    <dgm:cxn modelId="{B23375AD-C193-40D8-B0F9-D374FD5FAEB4}" type="presOf" srcId="{7A222D69-D245-489D-A05F-0DE953F2878F}" destId="{D984DE78-78B9-40AD-A1EF-EE108ADE3A7F}" srcOrd="0" destOrd="0" presId="urn:microsoft.com/office/officeart/2005/8/layout/cycle5"/>
    <dgm:cxn modelId="{DAC272B8-4A14-4A8A-AC5D-F8D6D2533D7A}" type="presOf" srcId="{6F0D1559-DE65-4B72-AEFA-419E32569D14}" destId="{65B26204-B4EF-435F-A789-81E93AF4ECEB}" srcOrd="0" destOrd="0" presId="urn:microsoft.com/office/officeart/2005/8/layout/cycle5"/>
    <dgm:cxn modelId="{AB2CBCCC-F250-43CE-B5F9-31A82B9663B3}" type="presOf" srcId="{0F5A7036-EA01-497D-9632-75C8D318A934}" destId="{F9A8A638-AD1D-4A26-9B16-692589DC4AEA}" srcOrd="0" destOrd="0" presId="urn:microsoft.com/office/officeart/2005/8/layout/cycle5"/>
    <dgm:cxn modelId="{46290AD3-D7A1-4B85-A6C3-89AA1F1079C9}" srcId="{7A9C7429-5E06-474F-B926-D28D1F7069E0}" destId="{AAF89BAF-F76C-4735-BFCE-92D09F16DB76}" srcOrd="2" destOrd="0" parTransId="{3F3514BE-4902-4781-94C2-E9614B1FB5E9}" sibTransId="{40823371-1F75-4562-9488-727327BF1612}"/>
    <dgm:cxn modelId="{E0AB84DD-A425-433C-8C2D-B747BFA4B7C7}" srcId="{7A9C7429-5E06-474F-B926-D28D1F7069E0}" destId="{3D08AFD9-044D-4B71-AE1D-578B97769ABF}" srcOrd="4" destOrd="0" parTransId="{903535C3-16C4-4D4E-BD9D-5A0F228B1EEE}" sibTransId="{6F0D1559-DE65-4B72-AEFA-419E32569D14}"/>
    <dgm:cxn modelId="{5B3418FE-E3F6-4ED3-8D5E-9A1B3D5D312D}" srcId="{7A9C7429-5E06-474F-B926-D28D1F7069E0}" destId="{02876C28-8091-41DA-BFDB-B1DF17824769}" srcOrd="1" destOrd="0" parTransId="{043BA83C-9761-4DCC-A548-9CF019DBEA4B}" sibTransId="{F4BFB5A3-D9C0-4868-8E70-6FFB4180BF2A}"/>
    <dgm:cxn modelId="{AE09BBB4-C71B-4B35-81E5-38BAA976D762}" type="presParOf" srcId="{4F756490-3741-4119-9156-5072C2200E85}" destId="{D984DE78-78B9-40AD-A1EF-EE108ADE3A7F}" srcOrd="0" destOrd="0" presId="urn:microsoft.com/office/officeart/2005/8/layout/cycle5"/>
    <dgm:cxn modelId="{C8A55AE7-2508-4257-97DC-B50CAC181295}" type="presParOf" srcId="{4F756490-3741-4119-9156-5072C2200E85}" destId="{D4BDD7B2-6C95-47FB-876F-704D3DA004F7}" srcOrd="1" destOrd="0" presId="urn:microsoft.com/office/officeart/2005/8/layout/cycle5"/>
    <dgm:cxn modelId="{33E79AF2-5897-4976-A8E8-2EC0ED086D12}" type="presParOf" srcId="{4F756490-3741-4119-9156-5072C2200E85}" destId="{F9A8A638-AD1D-4A26-9B16-692589DC4AEA}" srcOrd="2" destOrd="0" presId="urn:microsoft.com/office/officeart/2005/8/layout/cycle5"/>
    <dgm:cxn modelId="{9406FE53-B349-4D14-9818-A782A6EFE564}" type="presParOf" srcId="{4F756490-3741-4119-9156-5072C2200E85}" destId="{B4A5C1D3-6D85-484B-8CED-56C3B6ACD57E}" srcOrd="3" destOrd="0" presId="urn:microsoft.com/office/officeart/2005/8/layout/cycle5"/>
    <dgm:cxn modelId="{C88542A0-2FC3-4326-8A95-B25D73CB6830}" type="presParOf" srcId="{4F756490-3741-4119-9156-5072C2200E85}" destId="{1A37DE08-E392-4D09-95B6-CC411AB9E89E}" srcOrd="4" destOrd="0" presId="urn:microsoft.com/office/officeart/2005/8/layout/cycle5"/>
    <dgm:cxn modelId="{D4572287-A75C-4EA1-B5D3-0E3E22D6E34F}" type="presParOf" srcId="{4F756490-3741-4119-9156-5072C2200E85}" destId="{F41AD1DA-98DA-4F35-8D24-0B63ED8D9019}" srcOrd="5" destOrd="0" presId="urn:microsoft.com/office/officeart/2005/8/layout/cycle5"/>
    <dgm:cxn modelId="{685A6EF4-C484-4BC0-BAF0-F10BFF65EBE9}" type="presParOf" srcId="{4F756490-3741-4119-9156-5072C2200E85}" destId="{75AF81AA-CBD4-4303-B9DF-C18C7AD7B1C6}" srcOrd="6" destOrd="0" presId="urn:microsoft.com/office/officeart/2005/8/layout/cycle5"/>
    <dgm:cxn modelId="{775E0B59-B523-472F-AAF8-E216FE1ADE9C}" type="presParOf" srcId="{4F756490-3741-4119-9156-5072C2200E85}" destId="{4A52424A-A2DA-4202-9B4A-CAE0CDB74C9B}" srcOrd="7" destOrd="0" presId="urn:microsoft.com/office/officeart/2005/8/layout/cycle5"/>
    <dgm:cxn modelId="{36FD2418-5A38-49E1-ACAA-CEA9E8CDB7AD}" type="presParOf" srcId="{4F756490-3741-4119-9156-5072C2200E85}" destId="{59E30F15-CD78-4301-AF4A-237015AE88BA}" srcOrd="8" destOrd="0" presId="urn:microsoft.com/office/officeart/2005/8/layout/cycle5"/>
    <dgm:cxn modelId="{1E05DF5A-D98A-41EF-985B-1F7432D4688D}" type="presParOf" srcId="{4F756490-3741-4119-9156-5072C2200E85}" destId="{47DDC48A-D50A-4959-BF54-11937C52C17D}" srcOrd="9" destOrd="0" presId="urn:microsoft.com/office/officeart/2005/8/layout/cycle5"/>
    <dgm:cxn modelId="{371CA421-6625-4322-B673-82FF22BA8E7B}" type="presParOf" srcId="{4F756490-3741-4119-9156-5072C2200E85}" destId="{6231BAEC-4C89-45B5-ADF5-F1C8EC821442}" srcOrd="10" destOrd="0" presId="urn:microsoft.com/office/officeart/2005/8/layout/cycle5"/>
    <dgm:cxn modelId="{A2CFBF34-5D96-4EB7-A51D-7E7868FD320C}" type="presParOf" srcId="{4F756490-3741-4119-9156-5072C2200E85}" destId="{C7218D50-52FB-47D2-8564-3FB7B40F4A8C}" srcOrd="11" destOrd="0" presId="urn:microsoft.com/office/officeart/2005/8/layout/cycle5"/>
    <dgm:cxn modelId="{55202610-2661-48AF-B4E3-BB7A153F5151}" type="presParOf" srcId="{4F756490-3741-4119-9156-5072C2200E85}" destId="{D7A78E1F-52CA-44B1-A1DD-3AFD03F3D70B}" srcOrd="12" destOrd="0" presId="urn:microsoft.com/office/officeart/2005/8/layout/cycle5"/>
    <dgm:cxn modelId="{B139FA51-C7BC-4349-AEC4-ABE05525A35D}" type="presParOf" srcId="{4F756490-3741-4119-9156-5072C2200E85}" destId="{D82431FF-63FC-47DE-B0E3-6951353DBE4B}" srcOrd="13" destOrd="0" presId="urn:microsoft.com/office/officeart/2005/8/layout/cycle5"/>
    <dgm:cxn modelId="{A65C7184-859F-4A03-BB9D-1BD4731CF0D0}" type="presParOf" srcId="{4F756490-3741-4119-9156-5072C2200E85}" destId="{65B26204-B4EF-435F-A789-81E93AF4ECEB}" srcOrd="14" destOrd="0" presId="urn:microsoft.com/office/officeart/2005/8/layout/cycle5"/>
    <dgm:cxn modelId="{C054A81A-F715-49E3-B75D-A7ABEF5FD54F}" type="presParOf" srcId="{4F756490-3741-4119-9156-5072C2200E85}" destId="{E4318503-2354-4236-8C98-2DBEA5AC7094}" srcOrd="15" destOrd="0" presId="urn:microsoft.com/office/officeart/2005/8/layout/cycle5"/>
    <dgm:cxn modelId="{6864AF51-7932-41D7-9CD8-DED8A9F8E404}" type="presParOf" srcId="{4F756490-3741-4119-9156-5072C2200E85}" destId="{875C4AAC-C87B-4BFF-ACBF-899F28FD6CEE}" srcOrd="16" destOrd="0" presId="urn:microsoft.com/office/officeart/2005/8/layout/cycle5"/>
    <dgm:cxn modelId="{7E8BDAD4-5685-4D1B-B0AF-766830764E38}" type="presParOf" srcId="{4F756490-3741-4119-9156-5072C2200E85}" destId="{DFB891AF-2A5C-4402-9391-6727F12CBB96}" srcOrd="17" destOrd="0" presId="urn:microsoft.com/office/officeart/2005/8/layout/cycle5"/>
    <dgm:cxn modelId="{15687D37-CCBA-4DDA-A454-8349F4C15047}" type="presParOf" srcId="{4F756490-3741-4119-9156-5072C2200E85}" destId="{AFAA0519-871E-46C3-A40F-D9DE4D90FCD8}" srcOrd="18" destOrd="0" presId="urn:microsoft.com/office/officeart/2005/8/layout/cycle5"/>
    <dgm:cxn modelId="{42B28CF3-F650-4689-A450-A059523A34A3}" type="presParOf" srcId="{4F756490-3741-4119-9156-5072C2200E85}" destId="{5971C89D-2ECD-40B9-95CC-C71B9BF64029}" srcOrd="19" destOrd="0" presId="urn:microsoft.com/office/officeart/2005/8/layout/cycle5"/>
    <dgm:cxn modelId="{27970BB1-FB77-4128-8D2A-FD053BC5F8DD}" type="presParOf" srcId="{4F756490-3741-4119-9156-5072C2200E85}" destId="{9976AEF3-7A5C-44CB-8BEA-DA26549B401F}" srcOrd="20" destOrd="0" presId="urn:microsoft.com/office/officeart/2005/8/layout/cycle5"/>
    <dgm:cxn modelId="{DDEE1110-3E92-4156-B1CC-E3A4A556CC36}" type="presParOf" srcId="{4F756490-3741-4119-9156-5072C2200E85}" destId="{33E11654-E815-4AFD-BB3F-3676AB97D256}" srcOrd="21" destOrd="0" presId="urn:microsoft.com/office/officeart/2005/8/layout/cycle5"/>
    <dgm:cxn modelId="{B0B8221A-3FCA-4A7F-A00A-6ADC583A5A3D}" type="presParOf" srcId="{4F756490-3741-4119-9156-5072C2200E85}" destId="{7B7B0644-9CE2-4379-910E-82ED15945C85}" srcOrd="22" destOrd="0" presId="urn:microsoft.com/office/officeart/2005/8/layout/cycle5"/>
    <dgm:cxn modelId="{6BE11322-AA60-4830-9203-1BADE7C69179}" type="presParOf" srcId="{4F756490-3741-4119-9156-5072C2200E85}" destId="{BABE9EFB-6CD4-4298-B201-2DD28E2718F2}" srcOrd="23" destOrd="0" presId="urn:microsoft.com/office/officeart/2005/8/layout/cycle5"/>
    <dgm:cxn modelId="{31B0C829-DEAE-4B1D-A626-94A437237278}" type="presParOf" srcId="{4F756490-3741-4119-9156-5072C2200E85}" destId="{52D2C8BF-9B90-4F37-8DC3-4E57151E4A1E}" srcOrd="24" destOrd="0" presId="urn:microsoft.com/office/officeart/2005/8/layout/cycle5"/>
    <dgm:cxn modelId="{4503C815-EC40-4D3B-8AFE-CD5F0A12F12B}" type="presParOf" srcId="{4F756490-3741-4119-9156-5072C2200E85}" destId="{89B46101-F1ED-4A94-ADF6-5CC3CE551FB1}" srcOrd="25" destOrd="0" presId="urn:microsoft.com/office/officeart/2005/8/layout/cycle5"/>
    <dgm:cxn modelId="{1A6D5379-E7CE-445B-9438-F26C90690A6F}" type="presParOf" srcId="{4F756490-3741-4119-9156-5072C2200E85}" destId="{258B3F21-B34F-41C0-BC0C-E7CD8E0088EF}" srcOrd="26"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4DE78-78B9-40AD-A1EF-EE108ADE3A7F}">
      <dsp:nvSpPr>
        <dsp:cNvPr id="0" name=""/>
        <dsp:cNvSpPr/>
      </dsp:nvSpPr>
      <dsp:spPr>
        <a:xfrm>
          <a:off x="2267118" y="1718"/>
          <a:ext cx="1476491" cy="678750"/>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Covered By Your Grace" panose="02000506000000020004" pitchFamily="2" charset="0"/>
            </a:rPr>
            <a:t>September/October</a:t>
          </a:r>
          <a:br>
            <a:rPr lang="en-US" sz="1000" b="0" kern="1200" dirty="0">
              <a:solidFill>
                <a:schemeClr val="tx1"/>
              </a:solidFill>
              <a:latin typeface="Covered By Your Grace" panose="02000506000000020004" pitchFamily="2" charset="0"/>
            </a:rPr>
          </a:br>
          <a:r>
            <a:rPr lang="en-US" sz="1000" b="0" kern="1200" dirty="0">
              <a:solidFill>
                <a:schemeClr val="tx1"/>
              </a:solidFill>
              <a:latin typeface="Covered By Your Grace" panose="02000506000000020004" pitchFamily="2" charset="0"/>
            </a:rPr>
            <a:t>Annual Strategic Planning Session</a:t>
          </a:r>
          <a:endParaRPr lang="en-US" sz="1000" kern="1200" dirty="0">
            <a:solidFill>
              <a:schemeClr val="tx1"/>
            </a:solidFill>
            <a:latin typeface="Covered By Your Grace" panose="02000506000000020004" pitchFamily="2" charset="0"/>
          </a:endParaRPr>
        </a:p>
      </dsp:txBody>
      <dsp:txXfrm>
        <a:off x="2300252" y="34852"/>
        <a:ext cx="1410223" cy="612482"/>
      </dsp:txXfrm>
    </dsp:sp>
    <dsp:sp modelId="{F9A8A638-AD1D-4A26-9B16-692589DC4AEA}">
      <dsp:nvSpPr>
        <dsp:cNvPr id="0" name=""/>
        <dsp:cNvSpPr/>
      </dsp:nvSpPr>
      <dsp:spPr>
        <a:xfrm>
          <a:off x="453125" y="339665"/>
          <a:ext cx="5212506" cy="5212506"/>
        </a:xfrm>
        <a:custGeom>
          <a:avLst/>
          <a:gdLst/>
          <a:ahLst/>
          <a:cxnLst/>
          <a:rect l="0" t="0" r="0" b="0"/>
          <a:pathLst>
            <a:path>
              <a:moveTo>
                <a:pt x="3387924" y="119981"/>
              </a:moveTo>
              <a:arcTo wR="2606253" hR="2606253" stAng="17247173" swAng="402893"/>
            </a:path>
          </a:pathLst>
        </a:custGeom>
        <a:noFill/>
        <a:ln w="19050" cap="flat" cmpd="sng" algn="ctr">
          <a:solidFill>
            <a:schemeClr val="accent2">
              <a:lumMod val="75000"/>
            </a:schemeClr>
          </a:solidFill>
          <a:prstDash val="solid"/>
          <a:tailEnd type="arrow"/>
        </a:ln>
        <a:effectLst/>
      </dsp:spPr>
      <dsp:style>
        <a:lnRef idx="1">
          <a:scrgbClr r="0" g="0" b="0"/>
        </a:lnRef>
        <a:fillRef idx="0">
          <a:scrgbClr r="0" g="0" b="0"/>
        </a:fillRef>
        <a:effectRef idx="0">
          <a:scrgbClr r="0" g="0" b="0"/>
        </a:effectRef>
        <a:fontRef idx="minor"/>
      </dsp:style>
    </dsp:sp>
    <dsp:sp modelId="{B4A5C1D3-6D85-484B-8CED-56C3B6ACD57E}">
      <dsp:nvSpPr>
        <dsp:cNvPr id="0" name=""/>
        <dsp:cNvSpPr/>
      </dsp:nvSpPr>
      <dsp:spPr>
        <a:xfrm>
          <a:off x="3953151" y="611469"/>
          <a:ext cx="1568770" cy="678750"/>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Covered By Your Grace" panose="02000506000000020004" pitchFamily="2" charset="0"/>
            </a:rPr>
            <a:t>December</a:t>
          </a:r>
          <a:br>
            <a:rPr lang="en-US" sz="1000" kern="1200" dirty="0">
              <a:solidFill>
                <a:schemeClr val="tx1"/>
              </a:solidFill>
              <a:latin typeface="Covered By Your Grace" panose="02000506000000020004" pitchFamily="2" charset="0"/>
            </a:rPr>
          </a:br>
          <a:r>
            <a:rPr lang="en-US" sz="1000" kern="1200" dirty="0">
              <a:solidFill>
                <a:schemeClr val="tx1"/>
              </a:solidFill>
              <a:latin typeface="Covered By Your Grace" panose="02000506000000020004" pitchFamily="2" charset="0"/>
            </a:rPr>
            <a:t>Budget Kick-Off</a:t>
          </a:r>
          <a:br>
            <a:rPr lang="en-US" sz="1000" kern="1200" dirty="0">
              <a:solidFill>
                <a:schemeClr val="tx1"/>
              </a:solidFill>
              <a:latin typeface="Covered By Your Grace" panose="02000506000000020004" pitchFamily="2" charset="0"/>
            </a:rPr>
          </a:br>
          <a:r>
            <a:rPr lang="en-US" sz="1000" kern="1200" dirty="0">
              <a:solidFill>
                <a:schemeClr val="tx1"/>
              </a:solidFill>
              <a:latin typeface="Covered By Your Grace" panose="02000506000000020004" pitchFamily="2" charset="0"/>
            </a:rPr>
            <a:t>Budget Guidelines and Capital Asset Plans</a:t>
          </a:r>
          <a:br>
            <a:rPr lang="en-US" sz="1000" kern="1200" dirty="0">
              <a:solidFill>
                <a:schemeClr val="tx1"/>
              </a:solidFill>
              <a:latin typeface="Covered By Your Grace" panose="02000506000000020004" pitchFamily="2" charset="0"/>
            </a:rPr>
          </a:br>
          <a:r>
            <a:rPr lang="en-US" sz="1000" kern="1200" dirty="0">
              <a:solidFill>
                <a:schemeClr val="tx1"/>
              </a:solidFill>
              <a:latin typeface="Covered By Your Grace" panose="02000506000000020004" pitchFamily="2" charset="0"/>
            </a:rPr>
            <a:t>Released to Schools</a:t>
          </a:r>
        </a:p>
      </dsp:txBody>
      <dsp:txXfrm>
        <a:off x="3986285" y="644603"/>
        <a:ext cx="1502502" cy="612482"/>
      </dsp:txXfrm>
    </dsp:sp>
    <dsp:sp modelId="{F41AD1DA-98DA-4F35-8D24-0B63ED8D9019}">
      <dsp:nvSpPr>
        <dsp:cNvPr id="0" name=""/>
        <dsp:cNvSpPr/>
      </dsp:nvSpPr>
      <dsp:spPr>
        <a:xfrm>
          <a:off x="456016" y="341097"/>
          <a:ext cx="5212506" cy="5212506"/>
        </a:xfrm>
        <a:custGeom>
          <a:avLst/>
          <a:gdLst/>
          <a:ahLst/>
          <a:cxnLst/>
          <a:rect l="0" t="0" r="0" b="0"/>
          <a:pathLst>
            <a:path>
              <a:moveTo>
                <a:pt x="4737266" y="1105807"/>
              </a:moveTo>
              <a:arcTo wR="2606253" hR="2606253" stAng="19491038" swAng="787646"/>
            </a:path>
          </a:pathLst>
        </a:custGeom>
        <a:noFill/>
        <a:ln w="19050" cap="flat" cmpd="sng" algn="ctr">
          <a:solidFill>
            <a:schemeClr val="accent2">
              <a:lumMod val="75000"/>
            </a:schemeClr>
          </a:solidFill>
          <a:prstDash val="solid"/>
          <a:headEnd w="lg" len="med"/>
          <a:tailEnd type="stealth" w="lg" len="med"/>
        </a:ln>
        <a:effectLst/>
      </dsp:spPr>
      <dsp:style>
        <a:lnRef idx="1">
          <a:scrgbClr r="0" g="0" b="0"/>
        </a:lnRef>
        <a:fillRef idx="0">
          <a:scrgbClr r="0" g="0" b="0"/>
        </a:fillRef>
        <a:effectRef idx="0">
          <a:scrgbClr r="0" g="0" b="0"/>
        </a:effectRef>
        <a:fontRef idx="minor"/>
      </dsp:style>
    </dsp:sp>
    <dsp:sp modelId="{75AF81AA-CBD4-4303-B9DF-C18C7AD7B1C6}">
      <dsp:nvSpPr>
        <dsp:cNvPr id="0" name=""/>
        <dsp:cNvSpPr/>
      </dsp:nvSpPr>
      <dsp:spPr>
        <a:xfrm>
          <a:off x="4706119" y="2155404"/>
          <a:ext cx="1845617" cy="678750"/>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Covered By Your Grace" panose="02000506000000020004" pitchFamily="2" charset="0"/>
            </a:rPr>
            <a:t>January- February</a:t>
          </a:r>
        </a:p>
        <a:p>
          <a:pPr marL="0" lvl="0" indent="0" algn="ctr" defTabSz="444500">
            <a:lnSpc>
              <a:spcPct val="90000"/>
            </a:lnSpc>
            <a:spcBef>
              <a:spcPct val="0"/>
            </a:spcBef>
            <a:spcAft>
              <a:spcPct val="35000"/>
            </a:spcAft>
            <a:buNone/>
          </a:pPr>
          <a:r>
            <a:rPr lang="en-US" sz="1000" b="0" kern="1200" dirty="0">
              <a:solidFill>
                <a:schemeClr val="tx1"/>
              </a:solidFill>
              <a:latin typeface="Covered By Your Grace" panose="02000506000000020004" pitchFamily="2" charset="0"/>
            </a:rPr>
            <a:t>Capital Asset Plans Due</a:t>
          </a:r>
          <a:br>
            <a:rPr lang="en-US" sz="1000" b="0" kern="1200" dirty="0">
              <a:solidFill>
                <a:schemeClr val="tx1"/>
              </a:solidFill>
              <a:latin typeface="Covered By Your Grace" panose="02000506000000020004" pitchFamily="2" charset="0"/>
            </a:rPr>
          </a:br>
          <a:r>
            <a:rPr lang="en-US" sz="1000" b="0" kern="1200" dirty="0">
              <a:solidFill>
                <a:schemeClr val="tx1"/>
              </a:solidFill>
              <a:latin typeface="Covered By Your Grace" panose="02000506000000020004" pitchFamily="2" charset="0"/>
            </a:rPr>
            <a:t>Budget Projections are</a:t>
          </a:r>
          <a:br>
            <a:rPr lang="en-US" sz="1000" b="0" kern="1200" dirty="0">
              <a:solidFill>
                <a:schemeClr val="tx1"/>
              </a:solidFill>
              <a:latin typeface="Covered By Your Grace" panose="02000506000000020004" pitchFamily="2" charset="0"/>
            </a:rPr>
          </a:br>
          <a:r>
            <a:rPr lang="en-US" sz="1000" b="0" kern="1200" dirty="0">
              <a:solidFill>
                <a:schemeClr val="tx1"/>
              </a:solidFill>
              <a:latin typeface="Covered By Your Grace" panose="02000506000000020004" pitchFamily="2" charset="0"/>
            </a:rPr>
            <a:t>Released to</a:t>
          </a:r>
          <a:br>
            <a:rPr lang="en-US" sz="1000" b="0" kern="1200" dirty="0">
              <a:solidFill>
                <a:schemeClr val="tx1"/>
              </a:solidFill>
              <a:latin typeface="Covered By Your Grace" panose="02000506000000020004" pitchFamily="2" charset="0"/>
            </a:rPr>
          </a:br>
          <a:r>
            <a:rPr lang="en-US" sz="1000" b="0" kern="1200" dirty="0">
              <a:solidFill>
                <a:schemeClr val="tx1"/>
              </a:solidFill>
              <a:latin typeface="Covered By Your Grace" panose="02000506000000020004" pitchFamily="2" charset="0"/>
            </a:rPr>
            <a:t>Schools</a:t>
          </a:r>
          <a:endParaRPr lang="en-US" sz="1000" b="1" kern="1200" dirty="0">
            <a:solidFill>
              <a:schemeClr val="tx1"/>
            </a:solidFill>
            <a:latin typeface="Covered By Your Grace" panose="02000506000000020004" pitchFamily="2" charset="0"/>
          </a:endParaRPr>
        </a:p>
      </dsp:txBody>
      <dsp:txXfrm>
        <a:off x="4739253" y="2188538"/>
        <a:ext cx="1779349" cy="612482"/>
      </dsp:txXfrm>
    </dsp:sp>
    <dsp:sp modelId="{59E30F15-CD78-4301-AF4A-237015AE88BA}">
      <dsp:nvSpPr>
        <dsp:cNvPr id="0" name=""/>
        <dsp:cNvSpPr/>
      </dsp:nvSpPr>
      <dsp:spPr>
        <a:xfrm>
          <a:off x="456016" y="341097"/>
          <a:ext cx="5212506" cy="5212506"/>
        </a:xfrm>
        <a:custGeom>
          <a:avLst/>
          <a:gdLst/>
          <a:ahLst/>
          <a:cxnLst/>
          <a:rect l="0" t="0" r="0" b="0"/>
          <a:pathLst>
            <a:path>
              <a:moveTo>
                <a:pt x="5211011" y="2694514"/>
              </a:moveTo>
              <a:arcTo wR="2606253" hR="2606253" stAng="21716443" swAng="805816"/>
            </a:path>
          </a:pathLst>
        </a:custGeom>
        <a:noFill/>
        <a:ln w="19050" cap="flat" cmpd="sng" algn="ctr">
          <a:solidFill>
            <a:schemeClr val="accent2">
              <a:lumMod val="75000"/>
            </a:schemeClr>
          </a:solidFill>
          <a:prstDash val="solid"/>
          <a:headEnd w="lg" len="med"/>
          <a:tailEnd type="stealth" w="lg" len="med"/>
        </a:ln>
        <a:effectLst/>
      </dsp:spPr>
      <dsp:style>
        <a:lnRef idx="1">
          <a:scrgbClr r="0" g="0" b="0"/>
        </a:lnRef>
        <a:fillRef idx="0">
          <a:scrgbClr r="0" g="0" b="0"/>
        </a:fillRef>
        <a:effectRef idx="0">
          <a:scrgbClr r="0" g="0" b="0"/>
        </a:effectRef>
        <a:fontRef idx="minor"/>
      </dsp:style>
    </dsp:sp>
    <dsp:sp modelId="{47DDC48A-D50A-4959-BF54-11937C52C17D}">
      <dsp:nvSpPr>
        <dsp:cNvPr id="0" name=""/>
        <dsp:cNvSpPr/>
      </dsp:nvSpPr>
      <dsp:spPr>
        <a:xfrm>
          <a:off x="4498078" y="3830229"/>
          <a:ext cx="1642545" cy="840497"/>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Covered By Your Grace" panose="02000506000000020004" pitchFamily="2" charset="0"/>
            </a:rPr>
            <a:t>March</a:t>
          </a:r>
          <a:br>
            <a:rPr lang="en-US" sz="1000" b="0" kern="1200" dirty="0">
              <a:solidFill>
                <a:schemeClr val="tx1"/>
              </a:solidFill>
              <a:latin typeface="Covered By Your Grace" panose="02000506000000020004" pitchFamily="2" charset="0"/>
            </a:rPr>
          </a:br>
          <a:r>
            <a:rPr lang="en-US" sz="1000" b="0" kern="1200" dirty="0">
              <a:solidFill>
                <a:schemeClr val="tx1"/>
              </a:solidFill>
              <a:latin typeface="Covered By Your Grace" panose="02000506000000020004" pitchFamily="2" charset="0"/>
            </a:rPr>
            <a:t>Operating Projections Close</a:t>
          </a:r>
        </a:p>
        <a:p>
          <a:pPr marL="0" lvl="0" indent="0" algn="ctr" defTabSz="444500">
            <a:lnSpc>
              <a:spcPct val="90000"/>
            </a:lnSpc>
            <a:spcBef>
              <a:spcPct val="0"/>
            </a:spcBef>
            <a:spcAft>
              <a:spcPct val="35000"/>
            </a:spcAft>
            <a:buNone/>
          </a:pPr>
          <a:r>
            <a:rPr lang="en-US" sz="1000" b="0" kern="1200" dirty="0">
              <a:solidFill>
                <a:schemeClr val="tx1"/>
              </a:solidFill>
              <a:latin typeface="Covered By Your Grace" panose="02000506000000020004" pitchFamily="2" charset="0"/>
            </a:rPr>
            <a:t>Submissions are Reviewed by Business Manager</a:t>
          </a:r>
        </a:p>
        <a:p>
          <a:pPr marL="0" lvl="0" indent="0" algn="ctr" defTabSz="444500">
            <a:lnSpc>
              <a:spcPct val="90000"/>
            </a:lnSpc>
            <a:spcBef>
              <a:spcPct val="0"/>
            </a:spcBef>
            <a:spcAft>
              <a:spcPct val="35000"/>
            </a:spcAft>
            <a:buNone/>
          </a:pPr>
          <a:r>
            <a:rPr lang="en-US" sz="1000" b="0" kern="1200" dirty="0">
              <a:solidFill>
                <a:schemeClr val="tx1"/>
              </a:solidFill>
              <a:latin typeface="Covered By Your Grace" panose="02000506000000020004" pitchFamily="2" charset="0"/>
            </a:rPr>
            <a:t>Meetings are Held With</a:t>
          </a:r>
        </a:p>
        <a:p>
          <a:pPr marL="0" lvl="0" indent="0" algn="ctr" defTabSz="444500">
            <a:lnSpc>
              <a:spcPct val="90000"/>
            </a:lnSpc>
            <a:spcBef>
              <a:spcPct val="0"/>
            </a:spcBef>
            <a:spcAft>
              <a:spcPct val="35000"/>
            </a:spcAft>
            <a:buNone/>
          </a:pPr>
          <a:r>
            <a:rPr lang="en-US" sz="1000" b="0" kern="1200" dirty="0">
              <a:solidFill>
                <a:schemeClr val="tx1"/>
              </a:solidFill>
              <a:latin typeface="Covered By Your Grace" panose="02000506000000020004" pitchFamily="2" charset="0"/>
            </a:rPr>
            <a:t>Superintendent</a:t>
          </a:r>
          <a:endParaRPr lang="en-US" sz="1000" b="1" kern="1200" dirty="0">
            <a:solidFill>
              <a:schemeClr val="tx1"/>
            </a:solidFill>
            <a:latin typeface="Covered By Your Grace" panose="02000506000000020004" pitchFamily="2" charset="0"/>
          </a:endParaRPr>
        </a:p>
      </dsp:txBody>
      <dsp:txXfrm>
        <a:off x="4539108" y="3871259"/>
        <a:ext cx="1560485" cy="758437"/>
      </dsp:txXfrm>
    </dsp:sp>
    <dsp:sp modelId="{C7218D50-52FB-47D2-8564-3FB7B40F4A8C}">
      <dsp:nvSpPr>
        <dsp:cNvPr id="0" name=""/>
        <dsp:cNvSpPr/>
      </dsp:nvSpPr>
      <dsp:spPr>
        <a:xfrm>
          <a:off x="456016" y="341097"/>
          <a:ext cx="5212506" cy="5212506"/>
        </a:xfrm>
        <a:custGeom>
          <a:avLst/>
          <a:gdLst/>
          <a:ahLst/>
          <a:cxnLst/>
          <a:rect l="0" t="0" r="0" b="0"/>
          <a:pathLst>
            <a:path>
              <a:moveTo>
                <a:pt x="4483566" y="4414083"/>
              </a:moveTo>
              <a:arcTo wR="2606253" hR="2606253" stAng="2635189" swAng="456011"/>
            </a:path>
          </a:pathLst>
        </a:custGeom>
        <a:noFill/>
        <a:ln w="19050" cap="flat" cmpd="sng" algn="ctr">
          <a:solidFill>
            <a:schemeClr val="accent2">
              <a:lumMod val="75000"/>
            </a:schemeClr>
          </a:solidFill>
          <a:prstDash val="solid"/>
          <a:headEnd w="lg" len="med"/>
          <a:tailEnd type="stealth" w="lg" len="med"/>
        </a:ln>
        <a:effectLst/>
      </dsp:spPr>
      <dsp:style>
        <a:lnRef idx="1">
          <a:scrgbClr r="0" g="0" b="0"/>
        </a:lnRef>
        <a:fillRef idx="0">
          <a:scrgbClr r="0" g="0" b="0"/>
        </a:fillRef>
        <a:effectRef idx="0">
          <a:scrgbClr r="0" g="0" b="0"/>
        </a:effectRef>
        <a:fontRef idx="minor"/>
      </dsp:style>
    </dsp:sp>
    <dsp:sp modelId="{D7A78E1F-52CA-44B1-A1DD-3AFD03F3D70B}">
      <dsp:nvSpPr>
        <dsp:cNvPr id="0" name=""/>
        <dsp:cNvSpPr/>
      </dsp:nvSpPr>
      <dsp:spPr>
        <a:xfrm>
          <a:off x="3134168" y="5057052"/>
          <a:ext cx="1638984" cy="678750"/>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Covered By Your Grace" panose="02000506000000020004" pitchFamily="2" charset="0"/>
            </a:rPr>
            <a:t>April</a:t>
          </a:r>
          <a:br>
            <a:rPr lang="en-US" sz="1000" b="0" kern="1200" dirty="0">
              <a:solidFill>
                <a:schemeClr val="tx1"/>
              </a:solidFill>
              <a:latin typeface="Covered By Your Grace" panose="02000506000000020004" pitchFamily="2" charset="0"/>
            </a:rPr>
          </a:br>
          <a:r>
            <a:rPr lang="en-US" sz="1000" b="0" kern="1200" dirty="0">
              <a:solidFill>
                <a:schemeClr val="tx1"/>
              </a:solidFill>
              <a:latin typeface="Covered By Your Grace" panose="02000506000000020004" pitchFamily="2" charset="0"/>
            </a:rPr>
            <a:t>Budget Workshop No. 1 Held</a:t>
          </a:r>
          <a:br>
            <a:rPr lang="en-US" sz="1000" b="0" kern="1200" dirty="0">
              <a:solidFill>
                <a:schemeClr val="tx1"/>
              </a:solidFill>
              <a:latin typeface="Covered By Your Grace" panose="02000506000000020004" pitchFamily="2" charset="0"/>
            </a:rPr>
          </a:br>
          <a:r>
            <a:rPr lang="en-US" sz="1000" b="0" kern="1200" dirty="0">
              <a:solidFill>
                <a:schemeClr val="tx1"/>
              </a:solidFill>
              <a:latin typeface="Covered By Your Grace" panose="02000506000000020004" pitchFamily="2" charset="0"/>
            </a:rPr>
            <a:t>With Governing Board</a:t>
          </a:r>
          <a:endParaRPr lang="en-US" sz="1000" b="1" kern="1200" dirty="0">
            <a:solidFill>
              <a:schemeClr val="tx1"/>
            </a:solidFill>
            <a:latin typeface="Covered By Your Grace" panose="02000506000000020004" pitchFamily="2" charset="0"/>
          </a:endParaRPr>
        </a:p>
      </dsp:txBody>
      <dsp:txXfrm>
        <a:off x="3167302" y="5090186"/>
        <a:ext cx="1572716" cy="612482"/>
      </dsp:txXfrm>
    </dsp:sp>
    <dsp:sp modelId="{65B26204-B4EF-435F-A789-81E93AF4ECEB}">
      <dsp:nvSpPr>
        <dsp:cNvPr id="0" name=""/>
        <dsp:cNvSpPr/>
      </dsp:nvSpPr>
      <dsp:spPr>
        <a:xfrm>
          <a:off x="456016" y="341097"/>
          <a:ext cx="5212506" cy="5212506"/>
        </a:xfrm>
        <a:custGeom>
          <a:avLst/>
          <a:gdLst/>
          <a:ahLst/>
          <a:cxnLst/>
          <a:rect l="0" t="0" r="0" b="0"/>
          <a:pathLst>
            <a:path>
              <a:moveTo>
                <a:pt x="2589781" y="5212454"/>
              </a:moveTo>
              <a:arcTo wR="2606253" hR="2606253" stAng="5421727" swAng="350429"/>
            </a:path>
          </a:pathLst>
        </a:custGeom>
        <a:noFill/>
        <a:ln w="19050" cap="flat" cmpd="sng" algn="ctr">
          <a:solidFill>
            <a:schemeClr val="accent2">
              <a:lumMod val="75000"/>
            </a:schemeClr>
          </a:solidFill>
          <a:prstDash val="solid"/>
          <a:headEnd w="lg" len="med"/>
          <a:tailEnd type="stealth" w="lg" len="med"/>
        </a:ln>
        <a:effectLst/>
      </dsp:spPr>
      <dsp:style>
        <a:lnRef idx="1">
          <a:scrgbClr r="0" g="0" b="0"/>
        </a:lnRef>
        <a:fillRef idx="0">
          <a:scrgbClr r="0" g="0" b="0"/>
        </a:fillRef>
        <a:effectRef idx="0">
          <a:scrgbClr r="0" g="0" b="0"/>
        </a:effectRef>
        <a:fontRef idx="minor"/>
      </dsp:style>
    </dsp:sp>
    <dsp:sp modelId="{E4318503-2354-4236-8C98-2DBEA5AC7094}">
      <dsp:nvSpPr>
        <dsp:cNvPr id="0" name=""/>
        <dsp:cNvSpPr/>
      </dsp:nvSpPr>
      <dsp:spPr>
        <a:xfrm>
          <a:off x="1648762" y="5057052"/>
          <a:ext cx="1044231" cy="678750"/>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Covered By Your Grace" panose="02000506000000020004" pitchFamily="2" charset="0"/>
            </a:rPr>
            <a:t>May</a:t>
          </a:r>
          <a:br>
            <a:rPr lang="en-US" sz="1000" b="0" kern="1200" dirty="0">
              <a:solidFill>
                <a:schemeClr val="tx1"/>
              </a:solidFill>
              <a:latin typeface="Covered By Your Grace" panose="02000506000000020004" pitchFamily="2" charset="0"/>
            </a:rPr>
          </a:br>
          <a:r>
            <a:rPr lang="en-US" sz="1000" b="0" kern="1200" dirty="0">
              <a:solidFill>
                <a:schemeClr val="tx1"/>
              </a:solidFill>
              <a:latin typeface="Covered By Your Grace" panose="02000506000000020004" pitchFamily="2" charset="0"/>
            </a:rPr>
            <a:t>Adjustments Made</a:t>
          </a:r>
        </a:p>
        <a:p>
          <a:pPr marL="0" lvl="0" indent="0" algn="ctr" defTabSz="444500">
            <a:lnSpc>
              <a:spcPct val="90000"/>
            </a:lnSpc>
            <a:spcBef>
              <a:spcPct val="0"/>
            </a:spcBef>
            <a:spcAft>
              <a:spcPct val="35000"/>
            </a:spcAft>
            <a:buNone/>
          </a:pPr>
          <a:endParaRPr lang="en-US" sz="1000" b="1" kern="1200" dirty="0">
            <a:solidFill>
              <a:schemeClr val="tx1"/>
            </a:solidFill>
            <a:latin typeface="Covered By Your Grace" panose="02000506000000020004" pitchFamily="2" charset="0"/>
          </a:endParaRPr>
        </a:p>
      </dsp:txBody>
      <dsp:txXfrm>
        <a:off x="1681896" y="5090186"/>
        <a:ext cx="977963" cy="612482"/>
      </dsp:txXfrm>
    </dsp:sp>
    <dsp:sp modelId="{DFB891AF-2A5C-4402-9391-6727F12CBB96}">
      <dsp:nvSpPr>
        <dsp:cNvPr id="0" name=""/>
        <dsp:cNvSpPr/>
      </dsp:nvSpPr>
      <dsp:spPr>
        <a:xfrm>
          <a:off x="295068" y="245214"/>
          <a:ext cx="5212506" cy="5212506"/>
        </a:xfrm>
        <a:custGeom>
          <a:avLst/>
          <a:gdLst/>
          <a:ahLst/>
          <a:cxnLst/>
          <a:rect l="0" t="0" r="0" b="0"/>
          <a:pathLst>
            <a:path>
              <a:moveTo>
                <a:pt x="1225760" y="4816862"/>
              </a:moveTo>
              <a:arcTo wR="2606253" hR="2606253" stAng="7319050" swAng="590076"/>
            </a:path>
          </a:pathLst>
        </a:custGeom>
        <a:noFill/>
        <a:ln w="19050" cap="flat" cmpd="sng" algn="ctr">
          <a:solidFill>
            <a:schemeClr val="accent2">
              <a:lumMod val="75000"/>
            </a:schemeClr>
          </a:solidFill>
          <a:prstDash val="solid"/>
          <a:headEnd w="lg" len="med"/>
          <a:tailEnd type="stealth" w="lg" len="med"/>
        </a:ln>
        <a:effectLst/>
      </dsp:spPr>
      <dsp:style>
        <a:lnRef idx="1">
          <a:scrgbClr r="0" g="0" b="0"/>
        </a:lnRef>
        <a:fillRef idx="0">
          <a:scrgbClr r="0" g="0" b="0"/>
        </a:fillRef>
        <a:effectRef idx="0">
          <a:scrgbClr r="0" g="0" b="0"/>
        </a:effectRef>
        <a:fontRef idx="minor"/>
      </dsp:style>
    </dsp:sp>
    <dsp:sp modelId="{AFAA0519-871E-46C3-A40F-D9DE4D90FCD8}">
      <dsp:nvSpPr>
        <dsp:cNvPr id="0" name=""/>
        <dsp:cNvSpPr/>
      </dsp:nvSpPr>
      <dsp:spPr>
        <a:xfrm>
          <a:off x="-25336" y="4013089"/>
          <a:ext cx="1661049" cy="678750"/>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2"/>
              </a:solidFill>
              <a:latin typeface="Century" panose="02040604050505020304" pitchFamily="18" charset="0"/>
            </a:rPr>
            <a:t>June</a:t>
          </a:r>
          <a:br>
            <a:rPr lang="en-US" sz="1100" b="1" kern="1200" dirty="0">
              <a:solidFill>
                <a:schemeClr val="tx2"/>
              </a:solidFill>
              <a:latin typeface="Century" panose="02040604050505020304" pitchFamily="18" charset="0"/>
            </a:rPr>
          </a:br>
          <a:r>
            <a:rPr lang="en-US" sz="1100" b="1" kern="1200" dirty="0">
              <a:solidFill>
                <a:schemeClr val="tx2"/>
              </a:solidFill>
              <a:latin typeface="Century" panose="02040604050505020304" pitchFamily="18" charset="0"/>
            </a:rPr>
            <a:t>Tentative Budget Presented</a:t>
          </a:r>
          <a:br>
            <a:rPr lang="en-US" sz="1100" b="1" kern="1200" dirty="0">
              <a:solidFill>
                <a:schemeClr val="tx2"/>
              </a:solidFill>
              <a:latin typeface="Century" panose="02040604050505020304" pitchFamily="18" charset="0"/>
            </a:rPr>
          </a:br>
          <a:r>
            <a:rPr lang="en-US" sz="1100" b="1" kern="1200" dirty="0">
              <a:solidFill>
                <a:schemeClr val="tx2"/>
              </a:solidFill>
              <a:latin typeface="Century" panose="02040604050505020304" pitchFamily="18" charset="0"/>
            </a:rPr>
            <a:t>For Governing Board Approval</a:t>
          </a:r>
        </a:p>
      </dsp:txBody>
      <dsp:txXfrm>
        <a:off x="7798" y="4046223"/>
        <a:ext cx="1594781" cy="612482"/>
      </dsp:txXfrm>
    </dsp:sp>
    <dsp:sp modelId="{9976AEF3-7A5C-44CB-8BEA-DA26549B401F}">
      <dsp:nvSpPr>
        <dsp:cNvPr id="0" name=""/>
        <dsp:cNvSpPr/>
      </dsp:nvSpPr>
      <dsp:spPr>
        <a:xfrm>
          <a:off x="495368" y="590541"/>
          <a:ext cx="5212506" cy="5212506"/>
        </a:xfrm>
        <a:custGeom>
          <a:avLst/>
          <a:gdLst/>
          <a:ahLst/>
          <a:cxnLst/>
          <a:rect l="0" t="0" r="0" b="0"/>
          <a:pathLst>
            <a:path>
              <a:moveTo>
                <a:pt x="67292" y="3194669"/>
              </a:moveTo>
              <a:arcTo wR="2606253" hR="2606253" stAng="10017107" swAng="950525"/>
            </a:path>
          </a:pathLst>
        </a:custGeom>
        <a:noFill/>
        <a:ln w="19050" cap="flat" cmpd="sng" algn="ctr">
          <a:solidFill>
            <a:schemeClr val="accent2">
              <a:lumMod val="75000"/>
            </a:schemeClr>
          </a:solidFill>
          <a:prstDash val="solid"/>
          <a:headEnd w="lg" len="med"/>
          <a:tailEnd type="stealth" w="lg" len="med"/>
        </a:ln>
        <a:effectLst/>
      </dsp:spPr>
      <dsp:style>
        <a:lnRef idx="1">
          <a:scrgbClr r="0" g="0" b="0"/>
        </a:lnRef>
        <a:fillRef idx="0">
          <a:scrgbClr r="0" g="0" b="0"/>
        </a:fillRef>
        <a:effectRef idx="0">
          <a:scrgbClr r="0" g="0" b="0"/>
        </a:effectRef>
        <a:fontRef idx="minor"/>
      </dsp:style>
    </dsp:sp>
    <dsp:sp modelId="{33E11654-E815-4AFD-BB3F-3676AB97D256}">
      <dsp:nvSpPr>
        <dsp:cNvPr id="0" name=""/>
        <dsp:cNvSpPr/>
      </dsp:nvSpPr>
      <dsp:spPr>
        <a:xfrm>
          <a:off x="-271744" y="2155403"/>
          <a:ext cx="1661049" cy="678750"/>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Covered By Your Grace" panose="02000506000000020004" pitchFamily="2" charset="0"/>
            </a:rPr>
            <a:t>July</a:t>
          </a:r>
          <a:br>
            <a:rPr lang="en-US" sz="1000" b="0" kern="1200" dirty="0">
              <a:solidFill>
                <a:schemeClr val="tx1"/>
              </a:solidFill>
              <a:latin typeface="Covered By Your Grace" panose="02000506000000020004" pitchFamily="2" charset="0"/>
            </a:rPr>
          </a:br>
          <a:r>
            <a:rPr lang="en-US" sz="1000" b="0" kern="1200" dirty="0">
              <a:solidFill>
                <a:schemeClr val="tx1"/>
              </a:solidFill>
              <a:latin typeface="Covered By Your Grace" panose="02000506000000020004" pitchFamily="2" charset="0"/>
            </a:rPr>
            <a:t>Additional Adjustments</a:t>
          </a:r>
          <a:br>
            <a:rPr lang="en-US" sz="1000" b="0" kern="1200" dirty="0">
              <a:solidFill>
                <a:schemeClr val="tx1"/>
              </a:solidFill>
              <a:latin typeface="Covered By Your Grace" panose="02000506000000020004" pitchFamily="2" charset="0"/>
            </a:rPr>
          </a:br>
          <a:r>
            <a:rPr lang="en-US" sz="1000" b="0" kern="1200" dirty="0">
              <a:solidFill>
                <a:schemeClr val="tx1"/>
              </a:solidFill>
              <a:latin typeface="Covered By Your Grace" panose="02000506000000020004" pitchFamily="2" charset="0"/>
            </a:rPr>
            <a:t>Are Made as Actual Results</a:t>
          </a:r>
          <a:br>
            <a:rPr lang="en-US" sz="1000" b="0" kern="1200" dirty="0">
              <a:solidFill>
                <a:schemeClr val="tx1"/>
              </a:solidFill>
              <a:latin typeface="Covered By Your Grace" panose="02000506000000020004" pitchFamily="2" charset="0"/>
            </a:rPr>
          </a:br>
          <a:r>
            <a:rPr lang="en-US" sz="1000" b="0" kern="1200" dirty="0">
              <a:solidFill>
                <a:schemeClr val="tx1"/>
              </a:solidFill>
              <a:latin typeface="Covered By Your Grace" panose="02000506000000020004" pitchFamily="2" charset="0"/>
            </a:rPr>
            <a:t>Are Received</a:t>
          </a:r>
          <a:endParaRPr lang="en-US" sz="1000" b="1" kern="1200" dirty="0">
            <a:solidFill>
              <a:schemeClr val="tx1"/>
            </a:solidFill>
            <a:latin typeface="Covered By Your Grace" panose="02000506000000020004" pitchFamily="2" charset="0"/>
          </a:endParaRPr>
        </a:p>
      </dsp:txBody>
      <dsp:txXfrm>
        <a:off x="-238610" y="2188537"/>
        <a:ext cx="1594781" cy="612482"/>
      </dsp:txXfrm>
    </dsp:sp>
    <dsp:sp modelId="{BABE9EFB-6CD4-4298-B201-2DD28E2718F2}">
      <dsp:nvSpPr>
        <dsp:cNvPr id="0" name=""/>
        <dsp:cNvSpPr/>
      </dsp:nvSpPr>
      <dsp:spPr>
        <a:xfrm>
          <a:off x="560698" y="205140"/>
          <a:ext cx="5212506" cy="5212506"/>
        </a:xfrm>
        <a:custGeom>
          <a:avLst/>
          <a:gdLst/>
          <a:ahLst/>
          <a:cxnLst/>
          <a:rect l="0" t="0" r="0" b="0"/>
          <a:pathLst>
            <a:path>
              <a:moveTo>
                <a:pt x="138756" y="1767197"/>
              </a:moveTo>
              <a:arcTo wR="2606253" hR="2606253" stAng="11926815" swAng="763568"/>
            </a:path>
          </a:pathLst>
        </a:custGeom>
        <a:noFill/>
        <a:ln w="19050" cap="flat" cmpd="sng" algn="ctr">
          <a:solidFill>
            <a:schemeClr val="accent2">
              <a:lumMod val="75000"/>
            </a:schemeClr>
          </a:solidFill>
          <a:prstDash val="solid"/>
          <a:headEnd w="lg" len="med"/>
          <a:tailEnd type="stealth" w="lg" len="med"/>
        </a:ln>
        <a:effectLst/>
      </dsp:spPr>
      <dsp:style>
        <a:lnRef idx="1">
          <a:scrgbClr r="0" g="0" b="0"/>
        </a:lnRef>
        <a:fillRef idx="0">
          <a:scrgbClr r="0" g="0" b="0"/>
        </a:fillRef>
        <a:effectRef idx="0">
          <a:scrgbClr r="0" g="0" b="0"/>
        </a:effectRef>
        <a:fontRef idx="minor"/>
      </dsp:style>
    </dsp:sp>
    <dsp:sp modelId="{52D2C8BF-9B90-4F37-8DC3-4E57151E4A1E}">
      <dsp:nvSpPr>
        <dsp:cNvPr id="0" name=""/>
        <dsp:cNvSpPr/>
      </dsp:nvSpPr>
      <dsp:spPr>
        <a:xfrm>
          <a:off x="303068" y="611469"/>
          <a:ext cx="2167867" cy="678750"/>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Covered By Your Grace" panose="02000506000000020004" pitchFamily="2" charset="0"/>
            </a:rPr>
            <a:t>August</a:t>
          </a:r>
          <a:br>
            <a:rPr lang="en-US" sz="1000" b="0" kern="1200" dirty="0">
              <a:solidFill>
                <a:schemeClr val="tx1"/>
              </a:solidFill>
              <a:latin typeface="Covered By Your Grace" panose="02000506000000020004" pitchFamily="2" charset="0"/>
            </a:rPr>
          </a:br>
          <a:r>
            <a:rPr lang="en-US" sz="1000" b="0" kern="1200" dirty="0">
              <a:solidFill>
                <a:schemeClr val="tx1"/>
              </a:solidFill>
              <a:latin typeface="Covered By Your Grace" panose="02000506000000020004" pitchFamily="2" charset="0"/>
            </a:rPr>
            <a:t>Adopted Budget Is</a:t>
          </a:r>
          <a:br>
            <a:rPr lang="en-US" sz="1000" b="0" kern="1200" dirty="0">
              <a:solidFill>
                <a:schemeClr val="tx1"/>
              </a:solidFill>
              <a:latin typeface="Covered By Your Grace" panose="02000506000000020004" pitchFamily="2" charset="0"/>
            </a:rPr>
          </a:br>
          <a:r>
            <a:rPr lang="en-US" sz="1000" b="0" kern="1200" dirty="0">
              <a:solidFill>
                <a:schemeClr val="tx1"/>
              </a:solidFill>
              <a:latin typeface="Covered By Your Grace" panose="02000506000000020004" pitchFamily="2" charset="0"/>
            </a:rPr>
            <a:t>Presented for Governing Board</a:t>
          </a:r>
          <a:br>
            <a:rPr lang="en-US" sz="1000" b="0" kern="1200" dirty="0">
              <a:solidFill>
                <a:schemeClr val="tx1"/>
              </a:solidFill>
              <a:latin typeface="Covered By Your Grace" panose="02000506000000020004" pitchFamily="2" charset="0"/>
            </a:rPr>
          </a:br>
          <a:r>
            <a:rPr lang="en-US" sz="1000" b="0" kern="1200" dirty="0">
              <a:solidFill>
                <a:schemeClr val="tx1"/>
              </a:solidFill>
              <a:latin typeface="Covered By Your Grace" panose="02000506000000020004" pitchFamily="2" charset="0"/>
            </a:rPr>
            <a:t>Approval and Incorporated Into the City of Cape Coral Budgets for Public Hearings and Final Adoption in September</a:t>
          </a:r>
          <a:endParaRPr lang="en-US" sz="1000" b="1" kern="1200" dirty="0">
            <a:solidFill>
              <a:schemeClr val="tx1"/>
            </a:solidFill>
            <a:latin typeface="Covered By Your Grace" panose="02000506000000020004" pitchFamily="2" charset="0"/>
          </a:endParaRPr>
        </a:p>
      </dsp:txBody>
      <dsp:txXfrm>
        <a:off x="336202" y="644603"/>
        <a:ext cx="2101599" cy="612482"/>
      </dsp:txXfrm>
    </dsp:sp>
    <dsp:sp modelId="{258B3F21-B34F-41C0-BC0C-E7CD8E0088EF}">
      <dsp:nvSpPr>
        <dsp:cNvPr id="0" name=""/>
        <dsp:cNvSpPr/>
      </dsp:nvSpPr>
      <dsp:spPr>
        <a:xfrm>
          <a:off x="459776" y="339233"/>
          <a:ext cx="5212506" cy="5212506"/>
        </a:xfrm>
        <a:custGeom>
          <a:avLst/>
          <a:gdLst/>
          <a:ahLst/>
          <a:cxnLst/>
          <a:rect l="0" t="0" r="0" b="0"/>
          <a:pathLst>
            <a:path>
              <a:moveTo>
                <a:pt x="1516816" y="238620"/>
              </a:moveTo>
              <a:arcTo wR="2606253" hR="2606253" stAng="14717464" swAng="308744"/>
            </a:path>
          </a:pathLst>
        </a:custGeom>
        <a:noFill/>
        <a:ln w="19050" cap="flat" cmpd="sng" algn="ctr">
          <a:solidFill>
            <a:schemeClr val="accent2">
              <a:lumMod val="75000"/>
            </a:schemeClr>
          </a:solidFill>
          <a:prstDash val="solid"/>
          <a:headEnd w="lg" len="med"/>
          <a:tailEnd type="stealth" w="lg" len="me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6434"/>
          </a:xfrm>
          <a:prstGeom prst="rect">
            <a:avLst/>
          </a:prstGeom>
        </p:spPr>
        <p:txBody>
          <a:bodyPr vert="horz" lIns="92444" tIns="46222" rIns="92444" bIns="46222" rtlCol="0"/>
          <a:lstStyle>
            <a:lvl1pPr algn="l">
              <a:defRPr sz="1200"/>
            </a:lvl1pPr>
          </a:lstStyle>
          <a:p>
            <a:endParaRPr dirty="0"/>
          </a:p>
        </p:txBody>
      </p:sp>
      <p:sp>
        <p:nvSpPr>
          <p:cNvPr id="3" name="Date Placeholder 2"/>
          <p:cNvSpPr>
            <a:spLocks noGrp="1"/>
          </p:cNvSpPr>
          <p:nvPr>
            <p:ph type="dt" sz="quarter" idx="1"/>
          </p:nvPr>
        </p:nvSpPr>
        <p:spPr>
          <a:xfrm>
            <a:off x="3970940" y="0"/>
            <a:ext cx="3037840" cy="466434"/>
          </a:xfrm>
          <a:prstGeom prst="rect">
            <a:avLst/>
          </a:prstGeom>
        </p:spPr>
        <p:txBody>
          <a:bodyPr vert="horz" lIns="92444" tIns="46222" rIns="92444" bIns="46222" rtlCol="0"/>
          <a:lstStyle>
            <a:lvl1pPr algn="r">
              <a:defRPr sz="1200"/>
            </a:lvl1pPr>
          </a:lstStyle>
          <a:p>
            <a:fld id="{20EA5F0D-C1DC-412F-A146-DDB3A74B588F}" type="datetimeFigureOut">
              <a:rPr lang="en-US"/>
              <a:t>6/8/2021</a:t>
            </a:fld>
            <a:endParaRPr dirty="0"/>
          </a:p>
        </p:txBody>
      </p:sp>
      <p:sp>
        <p:nvSpPr>
          <p:cNvPr id="4" name="Footer Placeholder 3"/>
          <p:cNvSpPr>
            <a:spLocks noGrp="1"/>
          </p:cNvSpPr>
          <p:nvPr>
            <p:ph type="ftr" sz="quarter" idx="2"/>
          </p:nvPr>
        </p:nvSpPr>
        <p:spPr>
          <a:xfrm>
            <a:off x="2" y="8829969"/>
            <a:ext cx="3037840" cy="466433"/>
          </a:xfrm>
          <a:prstGeom prst="rect">
            <a:avLst/>
          </a:prstGeom>
        </p:spPr>
        <p:txBody>
          <a:bodyPr vert="horz" lIns="92444" tIns="46222" rIns="92444" bIns="46222" rtlCol="0" anchor="b"/>
          <a:lstStyle>
            <a:lvl1pPr algn="l">
              <a:defRPr sz="1200"/>
            </a:lvl1pPr>
          </a:lstStyle>
          <a:p>
            <a:endParaRPr dirty="0"/>
          </a:p>
        </p:txBody>
      </p:sp>
      <p:sp>
        <p:nvSpPr>
          <p:cNvPr id="5" name="Slide Number Placeholder 4"/>
          <p:cNvSpPr>
            <a:spLocks noGrp="1"/>
          </p:cNvSpPr>
          <p:nvPr>
            <p:ph type="sldNum" sz="quarter" idx="3"/>
          </p:nvPr>
        </p:nvSpPr>
        <p:spPr>
          <a:xfrm>
            <a:off x="3970940" y="8829969"/>
            <a:ext cx="3037840" cy="466433"/>
          </a:xfrm>
          <a:prstGeom prst="rect">
            <a:avLst/>
          </a:prstGeom>
        </p:spPr>
        <p:txBody>
          <a:bodyPr vert="horz" lIns="92444" tIns="46222" rIns="92444" bIns="46222"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6434"/>
          </a:xfrm>
          <a:prstGeom prst="rect">
            <a:avLst/>
          </a:prstGeom>
        </p:spPr>
        <p:txBody>
          <a:bodyPr vert="horz" lIns="92444" tIns="46222" rIns="92444" bIns="46222" rtlCol="0"/>
          <a:lstStyle>
            <a:lvl1pPr algn="l">
              <a:defRPr sz="1200"/>
            </a:lvl1pPr>
          </a:lstStyle>
          <a:p>
            <a:endParaRPr dirty="0"/>
          </a:p>
        </p:txBody>
      </p:sp>
      <p:sp>
        <p:nvSpPr>
          <p:cNvPr id="3" name="Date Placeholder 2"/>
          <p:cNvSpPr>
            <a:spLocks noGrp="1"/>
          </p:cNvSpPr>
          <p:nvPr>
            <p:ph type="dt" idx="1"/>
          </p:nvPr>
        </p:nvSpPr>
        <p:spPr>
          <a:xfrm>
            <a:off x="3970940" y="0"/>
            <a:ext cx="3037840" cy="466434"/>
          </a:xfrm>
          <a:prstGeom prst="rect">
            <a:avLst/>
          </a:prstGeom>
        </p:spPr>
        <p:txBody>
          <a:bodyPr vert="horz" lIns="92444" tIns="46222" rIns="92444" bIns="46222" rtlCol="0"/>
          <a:lstStyle>
            <a:lvl1pPr algn="r">
              <a:defRPr sz="1200"/>
            </a:lvl1pPr>
          </a:lstStyle>
          <a:p>
            <a:fld id="{A8CDE508-72C8-4AB5-AA9C-1584D31690E0}" type="datetimeFigureOut">
              <a:rPr lang="en-US"/>
              <a:t>6/8/2021</a:t>
            </a:fld>
            <a:endParaRPr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4" tIns="46222" rIns="92444" bIns="46222" rtlCol="0" anchor="ctr"/>
          <a:lstStyle/>
          <a:p>
            <a:endParaRPr dirty="0"/>
          </a:p>
        </p:txBody>
      </p:sp>
      <p:sp>
        <p:nvSpPr>
          <p:cNvPr id="5" name="Notes Placeholder 4"/>
          <p:cNvSpPr>
            <a:spLocks noGrp="1"/>
          </p:cNvSpPr>
          <p:nvPr>
            <p:ph type="body" sz="quarter" idx="3"/>
          </p:nvPr>
        </p:nvSpPr>
        <p:spPr>
          <a:xfrm>
            <a:off x="701041" y="4473895"/>
            <a:ext cx="5608320" cy="3137535"/>
          </a:xfrm>
          <a:prstGeom prst="rect">
            <a:avLst/>
          </a:prstGeom>
        </p:spPr>
        <p:txBody>
          <a:bodyPr vert="horz" lIns="92444" tIns="46222" rIns="92444" bIns="46222"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2" y="8829969"/>
            <a:ext cx="3037840" cy="466433"/>
          </a:xfrm>
          <a:prstGeom prst="rect">
            <a:avLst/>
          </a:prstGeom>
        </p:spPr>
        <p:txBody>
          <a:bodyPr vert="horz" lIns="92444" tIns="46222" rIns="92444" bIns="46222" rtlCol="0" anchor="b"/>
          <a:lstStyle>
            <a:lvl1pPr algn="l">
              <a:defRPr sz="1200"/>
            </a:lvl1pPr>
          </a:lstStyle>
          <a:p>
            <a:endParaRPr dirty="0"/>
          </a:p>
        </p:txBody>
      </p:sp>
      <p:sp>
        <p:nvSpPr>
          <p:cNvPr id="7" name="Slide Number Placeholder 6"/>
          <p:cNvSpPr>
            <a:spLocks noGrp="1"/>
          </p:cNvSpPr>
          <p:nvPr>
            <p:ph type="sldNum" sz="quarter" idx="5"/>
          </p:nvPr>
        </p:nvSpPr>
        <p:spPr>
          <a:xfrm>
            <a:off x="3970940" y="8829969"/>
            <a:ext cx="3037840" cy="466433"/>
          </a:xfrm>
          <a:prstGeom prst="rect">
            <a:avLst/>
          </a:prstGeom>
        </p:spPr>
        <p:txBody>
          <a:bodyPr vert="horz" lIns="92444" tIns="46222" rIns="92444" bIns="46222"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1</a:t>
            </a:fld>
            <a:endParaRPr lang="en-US" dirty="0"/>
          </a:p>
        </p:txBody>
      </p:sp>
    </p:spTree>
    <p:extLst>
      <p:ext uri="{BB962C8B-B14F-4D97-AF65-F5344CB8AC3E}">
        <p14:creationId xmlns:p14="http://schemas.microsoft.com/office/powerpoint/2010/main" val="317297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10</a:t>
            </a:fld>
            <a:endParaRPr lang="en-US" dirty="0"/>
          </a:p>
        </p:txBody>
      </p:sp>
    </p:spTree>
    <p:extLst>
      <p:ext uri="{BB962C8B-B14F-4D97-AF65-F5344CB8AC3E}">
        <p14:creationId xmlns:p14="http://schemas.microsoft.com/office/powerpoint/2010/main" val="2956933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items have been previously approved by the Governing Board</a:t>
            </a:r>
          </a:p>
          <a:p>
            <a:endParaRPr lang="en-US" dirty="0"/>
          </a:p>
          <a:p>
            <a:r>
              <a:rPr lang="en-US" dirty="0" err="1"/>
              <a:t>Centegix</a:t>
            </a:r>
            <a:r>
              <a:rPr lang="en-US" dirty="0"/>
              <a:t> will increase in the Adopted Budget to $92k in FY 22 and $10k for the four years following if approved this evening.</a:t>
            </a:r>
          </a:p>
          <a:p>
            <a:endParaRPr lang="en-US" dirty="0"/>
          </a:p>
          <a:p>
            <a:r>
              <a:rPr lang="en-US" dirty="0"/>
              <a:t>Rollover </a:t>
            </a:r>
            <a:r>
              <a:rPr lang="en-US" dirty="0" err="1"/>
              <a:t>p.o.’s</a:t>
            </a:r>
            <a:r>
              <a:rPr lang="en-US" dirty="0"/>
              <a:t>:  Radiator for OMS Generator $8k, Café Oven $8k</a:t>
            </a:r>
          </a:p>
          <a:p>
            <a:endParaRPr lang="en-US" dirty="0"/>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11</a:t>
            </a:fld>
            <a:endParaRPr lang="en-US" dirty="0"/>
          </a:p>
        </p:txBody>
      </p:sp>
    </p:spTree>
    <p:extLst>
      <p:ext uri="{BB962C8B-B14F-4D97-AF65-F5344CB8AC3E}">
        <p14:creationId xmlns:p14="http://schemas.microsoft.com/office/powerpoint/2010/main" val="2303200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12</a:t>
            </a:fld>
            <a:endParaRPr lang="en-US" dirty="0"/>
          </a:p>
        </p:txBody>
      </p:sp>
    </p:spTree>
    <p:extLst>
      <p:ext uri="{BB962C8B-B14F-4D97-AF65-F5344CB8AC3E}">
        <p14:creationId xmlns:p14="http://schemas.microsoft.com/office/powerpoint/2010/main" val="679027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13</a:t>
            </a:fld>
            <a:endParaRPr lang="en-US" dirty="0"/>
          </a:p>
        </p:txBody>
      </p:sp>
    </p:spTree>
    <p:extLst>
      <p:ext uri="{BB962C8B-B14F-4D97-AF65-F5344CB8AC3E}">
        <p14:creationId xmlns:p14="http://schemas.microsoft.com/office/powerpoint/2010/main" val="3182910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14</a:t>
            </a:fld>
            <a:endParaRPr lang="en-US" dirty="0"/>
          </a:p>
        </p:txBody>
      </p:sp>
    </p:spTree>
    <p:extLst>
      <p:ext uri="{BB962C8B-B14F-4D97-AF65-F5344CB8AC3E}">
        <p14:creationId xmlns:p14="http://schemas.microsoft.com/office/powerpoint/2010/main" val="3447648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15</a:t>
            </a:fld>
            <a:endParaRPr lang="en-US" dirty="0"/>
          </a:p>
        </p:txBody>
      </p:sp>
    </p:spTree>
    <p:extLst>
      <p:ext uri="{BB962C8B-B14F-4D97-AF65-F5344CB8AC3E}">
        <p14:creationId xmlns:p14="http://schemas.microsoft.com/office/powerpoint/2010/main" val="3945197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16</a:t>
            </a:fld>
            <a:endParaRPr lang="en-US" dirty="0"/>
          </a:p>
        </p:txBody>
      </p:sp>
    </p:spTree>
    <p:extLst>
      <p:ext uri="{BB962C8B-B14F-4D97-AF65-F5344CB8AC3E}">
        <p14:creationId xmlns:p14="http://schemas.microsoft.com/office/powerpoint/2010/main" val="2229166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i="1" dirty="0"/>
              <a:t>As we move forward in Budget Process, this evening I will be presenting the Tentative Budget for your approval.  While a 3-year budget is referenced, the GB will be asked to approve FY 2022 only.</a:t>
            </a:r>
          </a:p>
          <a:p>
            <a:pPr rtl="0"/>
            <a:endParaRPr lang="en-US" i="1" dirty="0"/>
          </a:p>
          <a:p>
            <a:pPr rtl="0"/>
            <a:r>
              <a:rPr lang="en-US" i="1" dirty="0"/>
              <a:t>Continue to adjust as we learn more and presented for Adoption in August where it will be incorporated into the City Budgets for Public Hearings &amp; Final Adoption in Sept.</a:t>
            </a:r>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dirty="0"/>
          </a:p>
        </p:txBody>
      </p:sp>
    </p:spTree>
    <p:extLst>
      <p:ext uri="{BB962C8B-B14F-4D97-AF65-F5344CB8AC3E}">
        <p14:creationId xmlns:p14="http://schemas.microsoft.com/office/powerpoint/2010/main" val="290931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to increase by 59 students. 6 OEN, 11 OMS, 42 OHS – for a total of 3,183 system-wide</a:t>
            </a:r>
          </a:p>
          <a:p>
            <a:endParaRPr lang="en-US" dirty="0"/>
          </a:p>
          <a:p>
            <a:r>
              <a:rPr lang="en-US" dirty="0"/>
              <a:t>FY 23 &amp; 24 OEN will increase by 20 each year associated with portables.  OHS 15 each year until full capacity is reached (750). </a:t>
            </a:r>
          </a:p>
          <a:p>
            <a:endParaRPr lang="en-US" dirty="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dirty="0"/>
          </a:p>
        </p:txBody>
      </p:sp>
    </p:spTree>
    <p:extLst>
      <p:ext uri="{BB962C8B-B14F-4D97-AF65-F5344CB8AC3E}">
        <p14:creationId xmlns:p14="http://schemas.microsoft.com/office/powerpoint/2010/main" val="42658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 balance is estimated at $8.8m and is adjusted when the annual financial statements are finalized by our external auditor/City Finance Department.  We anticipate the use of $2.0m in fund balance.  Overall, balance forward (cash) reflects a 16.63% decrease over last </a:t>
            </a:r>
            <a:r>
              <a:rPr lang="en-US" dirty="0" err="1"/>
              <a:t>fy</a:t>
            </a:r>
            <a:r>
              <a:rPr lang="en-US" dirty="0"/>
              <a:t>.  Contributing factors include year-end payroll as well as $1.1 m in outstanding </a:t>
            </a:r>
            <a:r>
              <a:rPr lang="en-US" dirty="0" err="1"/>
              <a:t>p.o.’s</a:t>
            </a:r>
            <a:r>
              <a:rPr lang="en-US" dirty="0"/>
              <a:t>.</a:t>
            </a:r>
          </a:p>
          <a:p>
            <a:endParaRPr lang="en-US" dirty="0"/>
          </a:p>
          <a:p>
            <a:r>
              <a:rPr lang="en-US" dirty="0"/>
              <a:t>Revenues reflect a 2.4% increase and will be discussed on the following slides.  </a:t>
            </a:r>
          </a:p>
          <a:p>
            <a:endParaRPr lang="en-US" dirty="0"/>
          </a:p>
          <a:p>
            <a:r>
              <a:rPr lang="en-US" dirty="0"/>
              <a:t>Overall, the FY 22 Tentative Revenue Budget of $35.6m reflects a $1.1m or 3.07% decrease over last fiscal year.  </a:t>
            </a:r>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dirty="0"/>
          </a:p>
        </p:txBody>
      </p:sp>
    </p:spTree>
    <p:extLst>
      <p:ext uri="{BB962C8B-B14F-4D97-AF65-F5344CB8AC3E}">
        <p14:creationId xmlns:p14="http://schemas.microsoft.com/office/powerpoint/2010/main" val="3364591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Misc. Revenue includes Contributions/Donations continue to decline and Short Term Investment Income has dropped significantly due to lower interest earnings in our Investment Funds to due the downturn in the economy and </a:t>
            </a:r>
            <a:r>
              <a:rPr lang="en-US" dirty="0" err="1"/>
              <a:t>Covid</a:t>
            </a:r>
            <a:r>
              <a:rPr lang="en-US" dirty="0"/>
              <a:t>.   In FY21 we received a total of $16.5k through April  compared to $147k in the previous year.</a:t>
            </a:r>
          </a:p>
        </p:txBody>
      </p:sp>
      <p:sp>
        <p:nvSpPr>
          <p:cNvPr id="4" name="Slide Number Placeholder 3"/>
          <p:cNvSpPr>
            <a:spLocks noGrp="1"/>
          </p:cNvSpPr>
          <p:nvPr>
            <p:ph type="sldNum" sz="quarter" idx="5"/>
          </p:nvPr>
        </p:nvSpPr>
        <p:spPr/>
        <p:txBody>
          <a:bodyPr/>
          <a:lstStyle/>
          <a:p>
            <a:fld id="{7FB667E1-E601-4AAF-B95C-B25720D70A60}" type="slidenum">
              <a:rPr lang="en-US" smtClean="0"/>
              <a:t>5</a:t>
            </a:fld>
            <a:endParaRPr lang="en-US" dirty="0"/>
          </a:p>
        </p:txBody>
      </p:sp>
    </p:spTree>
    <p:extLst>
      <p:ext uri="{BB962C8B-B14F-4D97-AF65-F5344CB8AC3E}">
        <p14:creationId xmlns:p14="http://schemas.microsoft.com/office/powerpoint/2010/main" val="406501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6</a:t>
            </a:fld>
            <a:endParaRPr lang="en-US" dirty="0"/>
          </a:p>
        </p:txBody>
      </p:sp>
    </p:spTree>
    <p:extLst>
      <p:ext uri="{BB962C8B-B14F-4D97-AF65-F5344CB8AC3E}">
        <p14:creationId xmlns:p14="http://schemas.microsoft.com/office/powerpoint/2010/main" val="329129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Restricted FB has been set aside for the OEN Portables.</a:t>
            </a:r>
          </a:p>
          <a:p>
            <a:endParaRPr lang="en-US" dirty="0"/>
          </a:p>
          <a:p>
            <a:r>
              <a:rPr lang="en-US" dirty="0"/>
              <a:t>Balances forward reflects an overall decrease of $14.76%.  Again, this is associated with the $1.1 million in outstanding P.O.’s and the large payroll payout at year-end.  </a:t>
            </a:r>
          </a:p>
          <a:p>
            <a:endParaRPr lang="en-US" dirty="0"/>
          </a:p>
          <a:p>
            <a:r>
              <a:rPr lang="en-US" dirty="0"/>
              <a:t>Expense categories reflect an overall increase of $55,560 or .19%.  The largest increase is reflected in Capital Outlay.  Items of importance will be discussed on the following slides.</a:t>
            </a:r>
          </a:p>
          <a:p>
            <a:endParaRPr lang="en-US" dirty="0"/>
          </a:p>
          <a:p>
            <a:r>
              <a:rPr lang="en-US" dirty="0"/>
              <a:t>Overall, the FY 22 Prop Operating Budget reflects a $1.1m reduction or 3.07% decrease over FY 2021.</a:t>
            </a:r>
          </a:p>
        </p:txBody>
      </p:sp>
      <p:sp>
        <p:nvSpPr>
          <p:cNvPr id="4" name="Slide Number Placeholder 3"/>
          <p:cNvSpPr>
            <a:spLocks noGrp="1"/>
          </p:cNvSpPr>
          <p:nvPr>
            <p:ph type="sldNum" sz="quarter" idx="10"/>
          </p:nvPr>
        </p:nvSpPr>
        <p:spPr/>
        <p:txBody>
          <a:bodyPr/>
          <a:lstStyle/>
          <a:p>
            <a:fld id="{7FB667E1-E601-4AAF-B95C-B25720D70A60}" type="slidenum">
              <a:rPr lang="en-US" smtClean="0"/>
              <a:t>7</a:t>
            </a:fld>
            <a:endParaRPr lang="en-US" dirty="0"/>
          </a:p>
        </p:txBody>
      </p:sp>
    </p:spTree>
    <p:extLst>
      <p:ext uri="{BB962C8B-B14F-4D97-AF65-F5344CB8AC3E}">
        <p14:creationId xmlns:p14="http://schemas.microsoft.com/office/powerpoint/2010/main" val="214681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Staffing levels reflect an overall decrease of .50 full time equivalent (</a:t>
            </a:r>
            <a:r>
              <a:rPr lang="en-US" dirty="0" err="1"/>
              <a:t>fte</a:t>
            </a:r>
            <a:r>
              <a:rPr lang="en-US" dirty="0"/>
              <a:t>).</a:t>
            </a:r>
          </a:p>
          <a:p>
            <a:endParaRPr lang="en-US" dirty="0"/>
          </a:p>
          <a:p>
            <a:r>
              <a:rPr lang="en-US" dirty="0"/>
              <a:t>The HR Specialist and Payroll Specialist positions have been placed on hold pending City transition meetings.</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8</a:t>
            </a:fld>
            <a:endParaRPr lang="en-US" dirty="0"/>
          </a:p>
        </p:txBody>
      </p:sp>
    </p:spTree>
    <p:extLst>
      <p:ext uri="{BB962C8B-B14F-4D97-AF65-F5344CB8AC3E}">
        <p14:creationId xmlns:p14="http://schemas.microsoft.com/office/powerpoint/2010/main" val="259102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Upcoming FRS Rates were recently announced at 10.82%</a:t>
            </a:r>
          </a:p>
          <a:p>
            <a:endParaRPr lang="en-US" dirty="0"/>
          </a:p>
          <a:p>
            <a:r>
              <a:rPr lang="en-US" dirty="0"/>
              <a:t>Teacher/Principal Bonuses were announced by the Governor after the Tentative Budget was developed and will be added in the Adopted Budget numbers.  $1,000 each.</a:t>
            </a:r>
          </a:p>
        </p:txBody>
      </p:sp>
      <p:sp>
        <p:nvSpPr>
          <p:cNvPr id="4" name="Slide Number Placeholder 3"/>
          <p:cNvSpPr>
            <a:spLocks noGrp="1"/>
          </p:cNvSpPr>
          <p:nvPr>
            <p:ph type="sldNum" sz="quarter" idx="10"/>
          </p:nvPr>
        </p:nvSpPr>
        <p:spPr/>
        <p:txBody>
          <a:bodyPr/>
          <a:lstStyle/>
          <a:p>
            <a:fld id="{7FB667E1-E601-4AAF-B95C-B25720D70A60}" type="slidenum">
              <a:rPr lang="en-US" smtClean="0"/>
              <a:t>9</a:t>
            </a:fld>
            <a:endParaRPr lang="en-US" dirty="0"/>
          </a:p>
        </p:txBody>
      </p:sp>
    </p:spTree>
    <p:extLst>
      <p:ext uri="{BB962C8B-B14F-4D97-AF65-F5344CB8AC3E}">
        <p14:creationId xmlns:p14="http://schemas.microsoft.com/office/powerpoint/2010/main" val="1246654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6/8/2021</a:t>
            </a:fld>
            <a:endParaRP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E583DDF-CA54-461A-A486-592D2374C532}" type="datetimeFigureOut">
              <a:rPr lang="en-US"/>
              <a:t>6/8/2021</a:t>
            </a:fld>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6/8/2021</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6/8/2021</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6/8/2021</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6/8/2021</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dirty="0"/>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6/8/2021</a:t>
            </a:fld>
            <a:endParaRP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DD7D43D-6574-4C7B-808D-C6C12215A4D4}" type="datetimeFigureOut">
              <a:rPr lang="en-US"/>
              <a:t>6/8/2021</a:t>
            </a:fld>
            <a:endParaRPr dirty="0"/>
          </a:p>
        </p:txBody>
      </p:sp>
      <p:sp>
        <p:nvSpPr>
          <p:cNvPr id="7" name="Slide Number Placeholder 6"/>
          <p:cNvSpPr>
            <a:spLocks noGrp="1"/>
          </p:cNvSpPr>
          <p:nvPr>
            <p:ph type="sldNum" sz="quarter" idx="12"/>
          </p:nvPr>
        </p:nvSpPr>
        <p:spPr/>
        <p:txBody>
          <a:bodyPr/>
          <a:lstStyle/>
          <a:p>
            <a:fld id="{A0ECE5F2-81AA-4605-B028-6FBA391056AF}" type="slidenum">
              <a:rPr/>
              <a:t>‹#›</a:t>
            </a:fld>
            <a:endParaRPr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9E583DDF-CA54-461A-A486-592D2374C532}" type="datetimeFigureOut">
              <a:rPr lang="en-US"/>
              <a:t>6/8/2021</a:t>
            </a:fld>
            <a:endParaRPr dirty="0"/>
          </a:p>
        </p:txBody>
      </p:sp>
      <p:sp>
        <p:nvSpPr>
          <p:cNvPr id="9" name="Slide Number Placeholder 8"/>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9E583DDF-CA54-461A-A486-592D2374C532}" type="datetimeFigureOut">
              <a:rPr lang="en-US"/>
              <a:t>6/8/2021</a:t>
            </a:fld>
            <a:endParaRPr dirty="0"/>
          </a:p>
        </p:txBody>
      </p:sp>
      <p:sp>
        <p:nvSpPr>
          <p:cNvPr id="5" name="Slide Number Placeholder 4"/>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dirty="0"/>
          </a:p>
        </p:txBody>
      </p:sp>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6/8/2021</a:t>
            </a:fld>
            <a:endParaRPr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E583DDF-CA54-461A-A486-592D2374C532}" type="datetimeFigureOut">
              <a:rPr lang="en-US"/>
              <a:t>6/8/2021</a:t>
            </a:fld>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6/8/2021</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file:///D:\FY22%20Tentative%20Budget\Tables.xlsx!Reserves!R5C2:R18C4"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file:///D:\Transportation\driver%20cost%20analysis%20final.xlsx!Staff%20!R3C26:R14C36" TargetMode="External"/><Relationship Id="rId5" Type="http://schemas.openxmlformats.org/officeDocument/2006/relationships/image" Target="../media/image14.emf"/><Relationship Id="rId4" Type="http://schemas.openxmlformats.org/officeDocument/2006/relationships/oleObject" Target="file:///D:\Transportation\driver%20cost%20analysis%20final.xlsx!Staff%20!R16C26:R27C36"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3.xml"/><Relationship Id="rId7" Type="http://schemas.openxmlformats.org/officeDocument/2006/relationships/oleObject" Target="file:///D:\FY22%20Tentative%20Budget\Tables.xlsx!Enrollment!%5bTables.xlsx%5dEnrollment%20Chart%202" TargetMode="Externa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file:///\\freesia\Users\OHS\MaryAnne.Moniz\FY2022%20Tentative\Tables.xlsx!Enrollment!R4C2:R12C9"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file:///D:\FY22%20Tentative%20Budget\Tables.xlsx!Revenues!R3C1:R22C9"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file:///D:\FY22%20Tentative%20Budget\Tables.xlsx!Expenditures!R6C1:R23C9"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8.xml"/><Relationship Id="rId7" Type="http://schemas.openxmlformats.org/officeDocument/2006/relationships/oleObject" Target="file:///\\freesia\Users\OHS\MaryAnne.Moniz\FY2022%20Tentative\Tables.xlsx!Staffing!R20C2:R26C11" TargetMode="Externa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file:///\\freesia\Users\OHS\MaryAnne.Moniz\FY2022%20Tentative\Tables.xlsx!Staffing!R5C2:R17C5" TargetMode="External"/><Relationship Id="rId10" Type="http://schemas.openxmlformats.org/officeDocument/2006/relationships/image" Target="../media/image11.emf"/><Relationship Id="rId4" Type="http://schemas.openxmlformats.org/officeDocument/2006/relationships/image" Target="../media/image4.jpeg"/><Relationship Id="rId9" Type="http://schemas.openxmlformats.org/officeDocument/2006/relationships/oleObject" Target="file:///\\freesia\Users\OHS\MaryAnne.Moniz\FY2022%20Tentative\Tables.xlsx!Staffing!R27C6:R29C1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248767"/>
            <a:ext cx="9144002" cy="1143000"/>
          </a:xfrm>
        </p:spPr>
        <p:txBody>
          <a:bodyPr>
            <a:normAutofit fontScale="90000"/>
          </a:bodyPr>
          <a:lstStyle/>
          <a:p>
            <a:r>
              <a:rPr lang="en-US" sz="4000" b="1" dirty="0">
                <a:latin typeface="Bookman Old Style" panose="02050604050505020204" pitchFamily="18" charset="0"/>
              </a:rPr>
              <a:t>       </a:t>
            </a:r>
            <a:r>
              <a:rPr lang="en-US" sz="4400" b="1" dirty="0">
                <a:latin typeface="Bookman Old Style" panose="02050604050505020204" pitchFamily="18" charset="0"/>
              </a:rPr>
              <a:t>Tentative Operating Budget</a:t>
            </a:r>
            <a:br>
              <a:rPr lang="en-US" sz="4000" b="1" dirty="0">
                <a:latin typeface="Bookman Old Style" panose="02050604050505020204" pitchFamily="18" charset="0"/>
              </a:rPr>
            </a:br>
            <a:r>
              <a:rPr lang="en-US" sz="4000" b="1" dirty="0">
                <a:latin typeface="Bookman Old Style" panose="02050604050505020204" pitchFamily="18" charset="0"/>
              </a:rPr>
              <a:t>FY 2022 – FY 2024</a:t>
            </a:r>
          </a:p>
        </p:txBody>
      </p:sp>
      <p:sp>
        <p:nvSpPr>
          <p:cNvPr id="4" name="Subtitle 3"/>
          <p:cNvSpPr>
            <a:spLocks noGrp="1"/>
          </p:cNvSpPr>
          <p:nvPr>
            <p:ph type="subTitle" idx="1"/>
          </p:nvPr>
        </p:nvSpPr>
        <p:spPr>
          <a:xfrm>
            <a:off x="9829800" y="5963894"/>
            <a:ext cx="2209799" cy="762000"/>
          </a:xfrm>
        </p:spPr>
        <p:txBody>
          <a:bodyPr>
            <a:normAutofit/>
          </a:bodyPr>
          <a:lstStyle/>
          <a:p>
            <a:endParaRPr lang="en-US" dirty="0">
              <a:latin typeface="Bookman Old Style" panose="02050604050505020204" pitchFamily="18" charset="0"/>
            </a:endParaRPr>
          </a:p>
          <a:p>
            <a:r>
              <a:rPr lang="en-US" b="1" dirty="0">
                <a:latin typeface="Bookman Old Style" panose="02050604050505020204" pitchFamily="18" charset="0"/>
              </a:rPr>
              <a:t>June 8, 2021</a:t>
            </a:r>
          </a:p>
        </p:txBody>
      </p:sp>
      <p:sp>
        <p:nvSpPr>
          <p:cNvPr id="8" name="Flowchart: Connector 7">
            <a:extLst>
              <a:ext uri="{FF2B5EF4-FFF2-40B4-BE49-F238E27FC236}">
                <a16:creationId xmlns:a16="http://schemas.microsoft.com/office/drawing/2014/main" id="{A14D8AE0-E0F8-4762-B79B-290F85AAAD13}"/>
              </a:ext>
            </a:extLst>
          </p:cNvPr>
          <p:cNvSpPr/>
          <p:nvPr/>
        </p:nvSpPr>
        <p:spPr>
          <a:xfrm>
            <a:off x="350879" y="4965975"/>
            <a:ext cx="1842842" cy="170858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a:extLst>
              <a:ext uri="{FF2B5EF4-FFF2-40B4-BE49-F238E27FC236}">
                <a16:creationId xmlns:a16="http://schemas.microsoft.com/office/drawing/2014/main" id="{B024AB0A-796B-48D9-BD36-4510B77AF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064" y="5486400"/>
            <a:ext cx="1580377" cy="66802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660697"/>
            <a:ext cx="7620003" cy="40930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914400"/>
            <a:ext cx="9144000" cy="914400"/>
          </a:xfrm>
        </p:spPr>
        <p:txBody>
          <a:bodyPr anchor="b">
            <a:normAutofit/>
          </a:bodyPr>
          <a:lstStyle/>
          <a:p>
            <a:pPr algn="l"/>
            <a:r>
              <a:rPr lang="en-US" sz="4000" b="1" dirty="0">
                <a:latin typeface="Bookman Old Style" panose="02050604050505020204" pitchFamily="18" charset="0"/>
              </a:rPr>
              <a:t>Operating</a:t>
            </a:r>
          </a:p>
        </p:txBody>
      </p:sp>
      <p:grpSp>
        <p:nvGrpSpPr>
          <p:cNvPr id="10" name="Group 9">
            <a:extLst>
              <a:ext uri="{FF2B5EF4-FFF2-40B4-BE49-F238E27FC236}">
                <a16:creationId xmlns:a16="http://schemas.microsoft.com/office/drawing/2014/main" id="{9FF30EAA-D405-4FFF-B5C4-AA2098C84455}"/>
              </a:ext>
            </a:extLst>
          </p:cNvPr>
          <p:cNvGrpSpPr/>
          <p:nvPr/>
        </p:nvGrpSpPr>
        <p:grpSpPr>
          <a:xfrm>
            <a:off x="9884568" y="4600575"/>
            <a:ext cx="1566862" cy="1552575"/>
            <a:chOff x="2038186" y="1082906"/>
            <a:chExt cx="3696028" cy="3477768"/>
          </a:xfrm>
        </p:grpSpPr>
        <p:sp>
          <p:nvSpPr>
            <p:cNvPr id="11" name="Flowchart: Connector 10">
              <a:extLst>
                <a:ext uri="{FF2B5EF4-FFF2-40B4-BE49-F238E27FC236}">
                  <a16:creationId xmlns:a16="http://schemas.microsoft.com/office/drawing/2014/main" id="{BB5AA030-F176-4391-AC12-F72CDFAC25D7}"/>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a:extLst>
                <a:ext uri="{FF2B5EF4-FFF2-40B4-BE49-F238E27FC236}">
                  <a16:creationId xmlns:a16="http://schemas.microsoft.com/office/drawing/2014/main" id="{AE0A1FEC-F83F-4FD0-9208-4F120D31F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sp>
        <p:nvSpPr>
          <p:cNvPr id="6" name="TextBox 5">
            <a:extLst>
              <a:ext uri="{FF2B5EF4-FFF2-40B4-BE49-F238E27FC236}">
                <a16:creationId xmlns:a16="http://schemas.microsoft.com/office/drawing/2014/main" id="{571D2499-0191-4AFE-8D57-DD9298465785}"/>
              </a:ext>
            </a:extLst>
          </p:cNvPr>
          <p:cNvSpPr txBox="1"/>
          <p:nvPr/>
        </p:nvSpPr>
        <p:spPr>
          <a:xfrm>
            <a:off x="1676400" y="2286000"/>
            <a:ext cx="8313224" cy="3139321"/>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latin typeface="Bookman Old Style" panose="02050604050505020204" pitchFamily="18" charset="0"/>
              </a:rPr>
              <a:t>Insurance increase for Workers Comp associated with payroll increases estimated at $20k</a:t>
            </a:r>
          </a:p>
          <a:p>
            <a:pPr marL="285750" indent="-285750">
              <a:buFont typeface="Courier New" panose="02070309020205020404" pitchFamily="49" charset="0"/>
              <a:buChar char="o"/>
            </a:pPr>
            <a:r>
              <a:rPr lang="en-US" sz="2000" dirty="0">
                <a:latin typeface="Bookman Old Style" panose="02050604050505020204" pitchFamily="18" charset="0"/>
              </a:rPr>
              <a:t>Textbooks $483k</a:t>
            </a:r>
          </a:p>
          <a:p>
            <a:pPr marL="285750" indent="-285750">
              <a:buFont typeface="Courier New" panose="02070309020205020404" pitchFamily="49" charset="0"/>
              <a:buChar char="o"/>
            </a:pPr>
            <a:r>
              <a:rPr lang="en-US" sz="2000" dirty="0">
                <a:latin typeface="Bookman Old Style" panose="02050604050505020204" pitchFamily="18" charset="0"/>
              </a:rPr>
              <a:t>Technology $80k</a:t>
            </a:r>
          </a:p>
          <a:p>
            <a:pPr marL="285750" indent="-285750">
              <a:buFont typeface="Courier New" panose="02070309020205020404" pitchFamily="49" charset="0"/>
              <a:buChar char="o"/>
            </a:pPr>
            <a:r>
              <a:rPr lang="en-US" sz="2000" dirty="0">
                <a:latin typeface="Bookman Old Style" panose="02050604050505020204" pitchFamily="18" charset="0"/>
              </a:rPr>
              <a:t>Nutanix Server Maintenance $36k (reimbursed 60% through E-Rate)</a:t>
            </a:r>
          </a:p>
          <a:p>
            <a:pPr marL="285750" indent="-285750">
              <a:buFont typeface="Courier New" panose="02070309020205020404" pitchFamily="49" charset="0"/>
              <a:buChar char="o"/>
            </a:pPr>
            <a:r>
              <a:rPr lang="en-US" sz="2000" dirty="0">
                <a:latin typeface="Bookman Old Style" panose="02050604050505020204" pitchFamily="18" charset="0"/>
              </a:rPr>
              <a:t>Marketing/Advertising/Recruitment (Strategic Planning) $30k</a:t>
            </a:r>
          </a:p>
          <a:p>
            <a:pPr marL="285750" indent="-285750">
              <a:buFont typeface="Courier New" panose="02070309020205020404" pitchFamily="49" charset="0"/>
              <a:buChar char="o"/>
            </a:pPr>
            <a:r>
              <a:rPr lang="en-US" sz="2000" dirty="0">
                <a:latin typeface="Bookman Old Style" panose="02050604050505020204" pitchFamily="18" charset="0"/>
              </a:rPr>
              <a:t>Seal Portables Roofs $8k</a:t>
            </a:r>
          </a:p>
          <a:p>
            <a:pPr marL="285750" indent="-285750">
              <a:buFont typeface="Courier New" panose="02070309020205020404" pitchFamily="49" charset="0"/>
              <a:buChar char="o"/>
            </a:pPr>
            <a:endParaRPr lang="en-US" sz="2000" dirty="0"/>
          </a:p>
          <a:p>
            <a:pPr marL="285750"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74236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731785"/>
            <a:ext cx="9509760" cy="828040"/>
          </a:xfrm>
        </p:spPr>
        <p:txBody>
          <a:bodyPr>
            <a:normAutofit/>
          </a:bodyPr>
          <a:lstStyle/>
          <a:p>
            <a:r>
              <a:rPr lang="en-US" sz="4000" b="1" dirty="0">
                <a:latin typeface="Bookman Old Style" panose="02050604050505020204" pitchFamily="18" charset="0"/>
              </a:rPr>
              <a:t>Capital Outlay</a:t>
            </a:r>
          </a:p>
        </p:txBody>
      </p:sp>
      <p:grpSp>
        <p:nvGrpSpPr>
          <p:cNvPr id="8" name="Group 7">
            <a:extLst>
              <a:ext uri="{FF2B5EF4-FFF2-40B4-BE49-F238E27FC236}">
                <a16:creationId xmlns:a16="http://schemas.microsoft.com/office/drawing/2014/main" id="{9217A399-157D-4BD4-9EDD-B3C0EA00A592}"/>
              </a:ext>
            </a:extLst>
          </p:cNvPr>
          <p:cNvGrpSpPr/>
          <p:nvPr/>
        </p:nvGrpSpPr>
        <p:grpSpPr>
          <a:xfrm>
            <a:off x="10067449" y="4953000"/>
            <a:ext cx="1566862" cy="1552575"/>
            <a:chOff x="2038186" y="1082906"/>
            <a:chExt cx="3696028" cy="3477768"/>
          </a:xfrm>
        </p:grpSpPr>
        <p:sp>
          <p:nvSpPr>
            <p:cNvPr id="9" name="Flowchart: Connector 8">
              <a:extLst>
                <a:ext uri="{FF2B5EF4-FFF2-40B4-BE49-F238E27FC236}">
                  <a16:creationId xmlns:a16="http://schemas.microsoft.com/office/drawing/2014/main" id="{D72E407B-CAF0-432A-95BD-6A6C382468C4}"/>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a:extLst>
                <a:ext uri="{FF2B5EF4-FFF2-40B4-BE49-F238E27FC236}">
                  <a16:creationId xmlns:a16="http://schemas.microsoft.com/office/drawing/2014/main" id="{1D1FC25A-7649-4B0A-8414-915E1C30C1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sp>
        <p:nvSpPr>
          <p:cNvPr id="6" name="TextBox 5">
            <a:extLst>
              <a:ext uri="{FF2B5EF4-FFF2-40B4-BE49-F238E27FC236}">
                <a16:creationId xmlns:a16="http://schemas.microsoft.com/office/drawing/2014/main" id="{D2175D05-E438-4F15-A26A-92BC1334FBD6}"/>
              </a:ext>
            </a:extLst>
          </p:cNvPr>
          <p:cNvSpPr txBox="1"/>
          <p:nvPr/>
        </p:nvSpPr>
        <p:spPr>
          <a:xfrm>
            <a:off x="1676400" y="2057400"/>
            <a:ext cx="7924800" cy="2677656"/>
          </a:xfrm>
          <a:prstGeom prst="rect">
            <a:avLst/>
          </a:prstGeom>
          <a:noFill/>
        </p:spPr>
        <p:txBody>
          <a:bodyPr wrap="square" rtlCol="0">
            <a:spAutoFit/>
          </a:bodyPr>
          <a:lstStyle/>
          <a:p>
            <a:pPr marL="285750" indent="-285750">
              <a:buFont typeface="Courier New" panose="02070309020205020404" pitchFamily="49" charset="0"/>
              <a:buChar char="o"/>
            </a:pPr>
            <a:r>
              <a:rPr lang="en-US" sz="2400" dirty="0">
                <a:latin typeface="Bookman Old Style" panose="02050604050505020204" pitchFamily="18" charset="0"/>
              </a:rPr>
              <a:t>Purchase of 3 new buses as previously approved by CCSA Governing Board $331k</a:t>
            </a:r>
          </a:p>
          <a:p>
            <a:endParaRPr lang="en-US" sz="2400" dirty="0">
              <a:latin typeface="Bookman Old Style" panose="02050604050505020204" pitchFamily="18" charset="0"/>
            </a:endParaRPr>
          </a:p>
          <a:p>
            <a:pPr marL="285750" indent="-285750">
              <a:buFont typeface="Courier New" panose="02070309020205020404" pitchFamily="49" charset="0"/>
              <a:buChar char="o"/>
            </a:pPr>
            <a:r>
              <a:rPr lang="en-US" sz="2400" dirty="0">
                <a:latin typeface="Bookman Old Style" panose="02050604050505020204" pitchFamily="18" charset="0"/>
              </a:rPr>
              <a:t>New Phone System per City IT $100k</a:t>
            </a:r>
          </a:p>
          <a:p>
            <a:pPr marL="285750" indent="-285750">
              <a:buFont typeface="Courier New" panose="02070309020205020404" pitchFamily="49" charset="0"/>
              <a:buChar char="o"/>
            </a:pPr>
            <a:endParaRPr lang="en-US" sz="2400" dirty="0">
              <a:latin typeface="Bookman Old Style" panose="02050604050505020204" pitchFamily="18" charset="0"/>
            </a:endParaRPr>
          </a:p>
          <a:p>
            <a:pPr marL="285750" indent="-285750">
              <a:buFont typeface="Courier New" panose="02070309020205020404" pitchFamily="49" charset="0"/>
              <a:buChar char="o"/>
            </a:pPr>
            <a:r>
              <a:rPr lang="en-US" sz="2400" dirty="0">
                <a:latin typeface="Bookman Old Style" panose="02050604050505020204" pitchFamily="18" charset="0"/>
              </a:rPr>
              <a:t>Centegix Software (Alyssa’s Law) $65.5k and $16,375 in FY 2023-FY 2026</a:t>
            </a:r>
            <a:endParaRPr lang="en-US" sz="2000" dirty="0">
              <a:latin typeface="Bookman Old Style" panose="02050604050505020204" pitchFamily="18" charset="0"/>
            </a:endParaRPr>
          </a:p>
        </p:txBody>
      </p:sp>
    </p:spTree>
    <p:extLst>
      <p:ext uri="{BB962C8B-B14F-4D97-AF65-F5344CB8AC3E}">
        <p14:creationId xmlns:p14="http://schemas.microsoft.com/office/powerpoint/2010/main" val="376586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08661"/>
            <a:ext cx="9509760" cy="1233424"/>
          </a:xfrm>
        </p:spPr>
        <p:txBody>
          <a:bodyPr>
            <a:normAutofit/>
          </a:bodyPr>
          <a:lstStyle/>
          <a:p>
            <a:r>
              <a:rPr lang="en-US" sz="4000" b="1" dirty="0">
                <a:latin typeface="Bookman Old Style" panose="02050604050505020204" pitchFamily="18" charset="0"/>
              </a:rPr>
              <a:t>Debt Service</a:t>
            </a:r>
          </a:p>
        </p:txBody>
      </p:sp>
      <p:sp>
        <p:nvSpPr>
          <p:cNvPr id="3" name="Content Placeholder 2"/>
          <p:cNvSpPr>
            <a:spLocks noGrp="1"/>
          </p:cNvSpPr>
          <p:nvPr>
            <p:ph idx="1"/>
          </p:nvPr>
        </p:nvSpPr>
        <p:spPr>
          <a:xfrm>
            <a:off x="1341120" y="1752600"/>
            <a:ext cx="9509760" cy="4127627"/>
          </a:xfrm>
        </p:spPr>
        <p:txBody>
          <a:bodyPr>
            <a:normAutofit/>
          </a:bodyPr>
          <a:lstStyle/>
          <a:p>
            <a:pPr>
              <a:buFont typeface="Courier New" panose="02070309020205020404" pitchFamily="49" charset="0"/>
              <a:buChar char="o"/>
            </a:pPr>
            <a:r>
              <a:rPr lang="en-US" sz="2400" dirty="0">
                <a:latin typeface="Bookman Old Style" panose="02050604050505020204" pitchFamily="18" charset="0"/>
              </a:rPr>
              <a:t>Budgeted at $41k </a:t>
            </a:r>
          </a:p>
          <a:p>
            <a:pPr lvl="1">
              <a:buFont typeface="Courier New" panose="02070309020205020404" pitchFamily="49" charset="0"/>
              <a:buChar char="o"/>
            </a:pPr>
            <a:r>
              <a:rPr lang="en-US" sz="2000" dirty="0">
                <a:latin typeface="Bookman Old Style" panose="02050604050505020204" pitchFamily="18" charset="0"/>
              </a:rPr>
              <a:t>Final bus payments to be made in first quarter of FY2022</a:t>
            </a:r>
          </a:p>
          <a:p>
            <a:pPr lvl="1">
              <a:buFont typeface="Courier New" panose="02070309020205020404" pitchFamily="49" charset="0"/>
              <a:buChar char="o"/>
            </a:pPr>
            <a:r>
              <a:rPr lang="en-US" sz="2000" dirty="0">
                <a:latin typeface="Bookman Old Style" panose="02050604050505020204" pitchFamily="18" charset="0"/>
              </a:rPr>
              <a:t>Copier Lease</a:t>
            </a:r>
          </a:p>
        </p:txBody>
      </p:sp>
      <p:pic>
        <p:nvPicPr>
          <p:cNvPr id="5" name="Picture 4" descr="Interior of empty bus">
            <a:extLst>
              <a:ext uri="{FF2B5EF4-FFF2-40B4-BE49-F238E27FC236}">
                <a16:creationId xmlns:a16="http://schemas.microsoft.com/office/drawing/2014/main" id="{BD4E9B54-FDD1-4147-A737-FAF0DD164D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3085355"/>
            <a:ext cx="4187197" cy="2794872"/>
          </a:xfrm>
          <a:prstGeom prst="rect">
            <a:avLst/>
          </a:prstGeom>
        </p:spPr>
      </p:pic>
    </p:spTree>
    <p:extLst>
      <p:ext uri="{BB962C8B-B14F-4D97-AF65-F5344CB8AC3E}">
        <p14:creationId xmlns:p14="http://schemas.microsoft.com/office/powerpoint/2010/main" val="149662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08661"/>
            <a:ext cx="9509760" cy="934339"/>
          </a:xfrm>
        </p:spPr>
        <p:txBody>
          <a:bodyPr>
            <a:normAutofit/>
          </a:bodyPr>
          <a:lstStyle/>
          <a:p>
            <a:r>
              <a:rPr lang="en-US" sz="4000" b="1" dirty="0">
                <a:latin typeface="Bookman Old Style" panose="02050604050505020204" pitchFamily="18" charset="0"/>
              </a:rPr>
              <a:t>Fund Balance</a:t>
            </a:r>
          </a:p>
        </p:txBody>
      </p:sp>
      <p:sp>
        <p:nvSpPr>
          <p:cNvPr id="3" name="TextBox 2"/>
          <p:cNvSpPr txBox="1"/>
          <p:nvPr/>
        </p:nvSpPr>
        <p:spPr>
          <a:xfrm>
            <a:off x="1143000" y="1295400"/>
            <a:ext cx="9982200" cy="1015663"/>
          </a:xfrm>
          <a:prstGeom prst="rect">
            <a:avLst/>
          </a:prstGeom>
          <a:noFill/>
        </p:spPr>
        <p:txBody>
          <a:bodyPr wrap="square" rtlCol="0">
            <a:spAutoFit/>
          </a:bodyPr>
          <a:lstStyle/>
          <a:p>
            <a:r>
              <a:rPr lang="en-US" sz="2000" dirty="0">
                <a:latin typeface="Bookman Old Style" panose="02050604050505020204" pitchFamily="18" charset="0"/>
                <a:cs typeface="Arial" panose="020B0604020202020204" pitchFamily="34" charset="0"/>
              </a:rPr>
              <a:t>City of Cape Coral Financial Policies:</a:t>
            </a:r>
          </a:p>
          <a:p>
            <a:r>
              <a:rPr lang="en-US" sz="2000" dirty="0">
                <a:latin typeface="Bookman Old Style" panose="02050604050505020204" pitchFamily="18" charset="0"/>
                <a:cs typeface="Arial" panose="020B0604020202020204" pitchFamily="34" charset="0"/>
              </a:rPr>
              <a:t>“The Charter School Authority shall maintain, at minimum, an unassigned fund balance in its operating fund equal to 5% of the annual expenditures.”</a:t>
            </a:r>
          </a:p>
        </p:txBody>
      </p:sp>
      <p:graphicFrame>
        <p:nvGraphicFramePr>
          <p:cNvPr id="6" name="Object 5"/>
          <p:cNvGraphicFramePr>
            <a:graphicFrameLocks noChangeAspect="1"/>
          </p:cNvGraphicFramePr>
          <p:nvPr>
            <p:extLst>
              <p:ext uri="{D42A27DB-BD31-4B8C-83A1-F6EECF244321}">
                <p14:modId xmlns:p14="http://schemas.microsoft.com/office/powerpoint/2010/main" val="3916241276"/>
              </p:ext>
            </p:extLst>
          </p:nvPr>
        </p:nvGraphicFramePr>
        <p:xfrm>
          <a:off x="3936453" y="2667000"/>
          <a:ext cx="4400550" cy="3362325"/>
        </p:xfrm>
        <a:graphic>
          <a:graphicData uri="http://schemas.openxmlformats.org/presentationml/2006/ole">
            <mc:AlternateContent xmlns:mc="http://schemas.openxmlformats.org/markup-compatibility/2006">
              <mc:Choice xmlns:v="urn:schemas-microsoft-com:vml" Requires="v">
                <p:oleObj spid="_x0000_s5158" name="Worksheet" r:id="rId4" imgW="4400450" imgH="3362503" progId="Excel.Sheet.12">
                  <p:link updateAutomatic="1"/>
                </p:oleObj>
              </mc:Choice>
              <mc:Fallback>
                <p:oleObj name="Worksheet" r:id="rId4" imgW="4400450" imgH="3362503" progId="Excel.Sheet.12">
                  <p:link updateAutomatic="1"/>
                  <p:pic>
                    <p:nvPicPr>
                      <p:cNvPr id="0" name=""/>
                      <p:cNvPicPr/>
                      <p:nvPr/>
                    </p:nvPicPr>
                    <p:blipFill>
                      <a:blip r:embed="rId5"/>
                      <a:stretch>
                        <a:fillRect/>
                      </a:stretch>
                    </p:blipFill>
                    <p:spPr>
                      <a:xfrm>
                        <a:off x="3936453" y="2667000"/>
                        <a:ext cx="4400550" cy="3362325"/>
                      </a:xfrm>
                      <a:prstGeom prst="rect">
                        <a:avLst/>
                      </a:prstGeom>
                    </p:spPr>
                  </p:pic>
                </p:oleObj>
              </mc:Fallback>
            </mc:AlternateContent>
          </a:graphicData>
        </a:graphic>
      </p:graphicFrame>
    </p:spTree>
    <p:extLst>
      <p:ext uri="{BB962C8B-B14F-4D97-AF65-F5344CB8AC3E}">
        <p14:creationId xmlns:p14="http://schemas.microsoft.com/office/powerpoint/2010/main" val="180530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375" y="165171"/>
            <a:ext cx="9509760" cy="1233424"/>
          </a:xfrm>
        </p:spPr>
        <p:txBody>
          <a:bodyPr>
            <a:normAutofit/>
          </a:bodyPr>
          <a:lstStyle/>
          <a:p>
            <a:r>
              <a:rPr lang="en-US" sz="4800" b="1">
                <a:latin typeface="Bookman Old Style" panose="02050604050505020204" pitchFamily="18" charset="0"/>
              </a:rPr>
              <a:t>Conclusion</a:t>
            </a:r>
            <a:endParaRPr lang="en-US" sz="4800" b="1" dirty="0">
              <a:latin typeface="Bookman Old Style" panose="02050604050505020204" pitchFamily="18" charset="0"/>
            </a:endParaRPr>
          </a:p>
        </p:txBody>
      </p:sp>
      <p:sp>
        <p:nvSpPr>
          <p:cNvPr id="3" name="Rectangle 2">
            <a:extLst>
              <a:ext uri="{FF2B5EF4-FFF2-40B4-BE49-F238E27FC236}">
                <a16:creationId xmlns:a16="http://schemas.microsoft.com/office/drawing/2014/main" id="{7C8E7EE4-3F49-4F19-A0BD-C49322CF3497}"/>
              </a:ext>
            </a:extLst>
          </p:cNvPr>
          <p:cNvSpPr/>
          <p:nvPr/>
        </p:nvSpPr>
        <p:spPr>
          <a:xfrm>
            <a:off x="1295400" y="1828800"/>
            <a:ext cx="9662160" cy="4247317"/>
          </a:xfrm>
          <a:prstGeom prst="rect">
            <a:avLst/>
          </a:prstGeom>
        </p:spPr>
        <p:txBody>
          <a:bodyPr wrap="square">
            <a:spAutoFit/>
          </a:bodyPr>
          <a:lstStyle/>
          <a:p>
            <a:pPr marL="285750" indent="-285750">
              <a:buFont typeface="Courier New" panose="02070309020205020404" pitchFamily="49" charset="0"/>
              <a:buChar char="o"/>
            </a:pPr>
            <a:r>
              <a:rPr lang="en-US">
                <a:latin typeface="Bookman Old Style" panose="02050604050505020204" pitchFamily="18" charset="0"/>
              </a:rPr>
              <a:t>In conclusion, the FY 2022 Proposed Operating Budget is presented at $35.6m which reflects an overall decrease of $1.1m or 3.07% over the FY 2021 Adopted Operating Budget </a:t>
            </a:r>
          </a:p>
          <a:p>
            <a:pPr marL="285750" indent="-285750">
              <a:buFont typeface="Courier New" panose="02070309020205020404" pitchFamily="49" charset="0"/>
              <a:buChar char="o"/>
            </a:pPr>
            <a:r>
              <a:rPr lang="en-US">
                <a:latin typeface="Bookman Old Style" panose="02050604050505020204" pitchFamily="18" charset="0"/>
              </a:rPr>
              <a:t>Anticipate the use of $2.0m from Reserves</a:t>
            </a:r>
          </a:p>
          <a:p>
            <a:pPr marL="285750" indent="-285750">
              <a:buFont typeface="Courier New" panose="02070309020205020404" pitchFamily="49" charset="0"/>
              <a:buChar char="o"/>
            </a:pPr>
            <a:r>
              <a:rPr lang="en-US">
                <a:latin typeface="Bookman Old Style" panose="02050604050505020204" pitchFamily="18" charset="0"/>
              </a:rPr>
              <a:t>Potential to offset expenditures by an estimated $600k in grant funding (Elementary &amp; Secondary School Emergency Relief Fund (ESSER), Title IV, TAPS)</a:t>
            </a:r>
          </a:p>
          <a:p>
            <a:pPr marL="285750" indent="-285750">
              <a:buFont typeface="Courier New" panose="02070309020205020404" pitchFamily="49" charset="0"/>
              <a:buChar char="o"/>
            </a:pPr>
            <a:r>
              <a:rPr lang="en-US">
                <a:latin typeface="Bookman Old Style" panose="02050604050505020204" pitchFamily="18" charset="0"/>
              </a:rPr>
              <a:t>No budget update from City pertaining to reduction in debt payments/change in lease</a:t>
            </a:r>
          </a:p>
          <a:p>
            <a:pPr marL="285750" indent="-285750">
              <a:buFont typeface="Courier New" panose="02070309020205020404" pitchFamily="49" charset="0"/>
              <a:buChar char="o"/>
            </a:pPr>
            <a:r>
              <a:rPr lang="en-US">
                <a:latin typeface="Bookman Old Style" panose="02050604050505020204" pitchFamily="18" charset="0"/>
              </a:rPr>
              <a:t>Adopted Budget will be presented in August 2021 for approval by Charter School Authority Governing Board and incorporated into the City of Cape Coral Public Hearings for final approval in September 2021</a:t>
            </a:r>
          </a:p>
          <a:p>
            <a:pPr marL="285750" indent="-285750">
              <a:buFont typeface="Courier New" panose="02070309020205020404" pitchFamily="49" charset="0"/>
              <a:buChar char="o"/>
            </a:pPr>
            <a:r>
              <a:rPr lang="en-US">
                <a:latin typeface="Bookman Old Style" panose="02050604050505020204" pitchFamily="18" charset="0"/>
              </a:rPr>
              <a:t>In closing, we ask for the Governing Board’s approval of the FY 2022 Proposed Operating Budget</a:t>
            </a:r>
          </a:p>
          <a:p>
            <a:pPr marL="285750" indent="-285750">
              <a:buFont typeface="Courier New" panose="02070309020205020404" pitchFamily="49" charset="0"/>
              <a:buChar char="o"/>
            </a:pPr>
            <a:r>
              <a:rPr lang="en-US">
                <a:latin typeface="Bookman Old Style" panose="02050604050505020204" pitchFamily="18" charset="0"/>
              </a:rPr>
              <a:t>Questions?</a:t>
            </a:r>
          </a:p>
          <a:p>
            <a:pPr lvl="1"/>
            <a:endParaRPr lang="en-US" dirty="0"/>
          </a:p>
        </p:txBody>
      </p:sp>
    </p:spTree>
    <p:extLst>
      <p:ext uri="{BB962C8B-B14F-4D97-AF65-F5344CB8AC3E}">
        <p14:creationId xmlns:p14="http://schemas.microsoft.com/office/powerpoint/2010/main" val="309211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1821FC-6639-4F64-862C-34AC1158802B}"/>
              </a:ext>
            </a:extLst>
          </p:cNvPr>
          <p:cNvSpPr>
            <a:spLocks noGrp="1"/>
          </p:cNvSpPr>
          <p:nvPr>
            <p:ph idx="1"/>
          </p:nvPr>
        </p:nvSpPr>
        <p:spPr>
          <a:xfrm>
            <a:off x="807720" y="1696278"/>
            <a:ext cx="5821680" cy="4127627"/>
          </a:xfrm>
        </p:spPr>
        <p:txBody>
          <a:bodyPr>
            <a:noAutofit/>
          </a:bodyPr>
          <a:lstStyle/>
          <a:p>
            <a:pPr marL="45720" indent="0">
              <a:buNone/>
            </a:pPr>
            <a:r>
              <a:rPr lang="en-US" sz="1600" dirty="0">
                <a:latin typeface="Bookman Old Style" panose="02050604050505020204" pitchFamily="18" charset="0"/>
              </a:rPr>
              <a:t>District</a:t>
            </a:r>
          </a:p>
          <a:p>
            <a:pPr lvl="1"/>
            <a:r>
              <a:rPr lang="en-US" sz="1600" dirty="0">
                <a:latin typeface="Bookman Old Style" panose="02050604050505020204" pitchFamily="18" charset="0"/>
              </a:rPr>
              <a:t>GED or Diploma waived until Feb. 2022</a:t>
            </a:r>
          </a:p>
          <a:p>
            <a:pPr lvl="1"/>
            <a:r>
              <a:rPr lang="en-US" sz="1600" dirty="0">
                <a:latin typeface="Bookman Old Style" panose="02050604050505020204" pitchFamily="18" charset="0"/>
              </a:rPr>
              <a:t>Social security card</a:t>
            </a:r>
          </a:p>
          <a:p>
            <a:pPr lvl="1"/>
            <a:r>
              <a:rPr lang="en-US" sz="1600" dirty="0">
                <a:latin typeface="Bookman Old Style" panose="02050604050505020204" pitchFamily="18" charset="0"/>
              </a:rPr>
              <a:t>5 years driving experience</a:t>
            </a:r>
          </a:p>
          <a:p>
            <a:pPr lvl="1"/>
            <a:r>
              <a:rPr lang="en-US" sz="1600" dirty="0">
                <a:latin typeface="Bookman Old Style" panose="02050604050505020204" pitchFamily="18" charset="0"/>
              </a:rPr>
              <a:t>Satisfactory driving record</a:t>
            </a:r>
          </a:p>
          <a:p>
            <a:pPr lvl="1"/>
            <a:endParaRPr lang="en-US" sz="1600" dirty="0">
              <a:latin typeface="Bookman Old Style" panose="02050604050505020204" pitchFamily="18" charset="0"/>
            </a:endParaRPr>
          </a:p>
          <a:p>
            <a:pPr lvl="1"/>
            <a:r>
              <a:rPr lang="en-US" sz="1600" dirty="0">
                <a:latin typeface="Bookman Old Style" panose="02050604050505020204" pitchFamily="18" charset="0"/>
              </a:rPr>
              <a:t>Continuous training</a:t>
            </a:r>
          </a:p>
          <a:p>
            <a:pPr lvl="1"/>
            <a:r>
              <a:rPr lang="en-US" sz="1600" dirty="0">
                <a:latin typeface="Bookman Old Style" panose="02050604050505020204" pitchFamily="18" charset="0"/>
              </a:rPr>
              <a:t>Flexible hours</a:t>
            </a:r>
          </a:p>
          <a:p>
            <a:pPr lvl="1"/>
            <a:r>
              <a:rPr lang="en-US" sz="1600" dirty="0">
                <a:latin typeface="Bookman Old Style" panose="02050604050505020204" pitchFamily="18" charset="0"/>
              </a:rPr>
              <a:t>Training Stipend after 45 working days</a:t>
            </a:r>
          </a:p>
          <a:p>
            <a:pPr lvl="1"/>
            <a:r>
              <a:rPr lang="en-US" sz="1600" dirty="0">
                <a:latin typeface="Bookman Old Style" panose="02050604050505020204" pitchFamily="18" charset="0"/>
              </a:rPr>
              <a:t>6 paid holidays</a:t>
            </a:r>
          </a:p>
          <a:p>
            <a:pPr lvl="1"/>
            <a:r>
              <a:rPr lang="en-US" sz="1600" dirty="0">
                <a:latin typeface="Bookman Old Style" panose="02050604050505020204" pitchFamily="18" charset="0"/>
              </a:rPr>
              <a:t>Subs hourly rate of $14.69</a:t>
            </a:r>
          </a:p>
          <a:p>
            <a:pPr lvl="1"/>
            <a:r>
              <a:rPr lang="en-US" sz="1600" dirty="0">
                <a:latin typeface="Bookman Old Style" panose="02050604050505020204" pitchFamily="18" charset="0"/>
              </a:rPr>
              <a:t>Beginning hourly rate of $16.32 Market Rate</a:t>
            </a:r>
          </a:p>
          <a:p>
            <a:pPr lvl="1"/>
            <a:r>
              <a:rPr lang="en-US" sz="1600" dirty="0">
                <a:latin typeface="Bookman Old Style" panose="02050604050505020204" pitchFamily="18" charset="0"/>
              </a:rPr>
              <a:t>Typical increase of 2% annually based on negotiations and funding</a:t>
            </a:r>
          </a:p>
        </p:txBody>
      </p:sp>
      <p:sp>
        <p:nvSpPr>
          <p:cNvPr id="4" name="Title 1">
            <a:extLst>
              <a:ext uri="{FF2B5EF4-FFF2-40B4-BE49-F238E27FC236}">
                <a16:creationId xmlns:a16="http://schemas.microsoft.com/office/drawing/2014/main" id="{D07E1BDF-3F18-4B4E-8C3E-03B150333B96}"/>
              </a:ext>
            </a:extLst>
          </p:cNvPr>
          <p:cNvSpPr>
            <a:spLocks noGrp="1"/>
          </p:cNvSpPr>
          <p:nvPr>
            <p:ph type="title"/>
          </p:nvPr>
        </p:nvSpPr>
        <p:spPr>
          <a:xfrm>
            <a:off x="990600" y="152400"/>
            <a:ext cx="9509125" cy="990600"/>
          </a:xfrm>
        </p:spPr>
        <p:txBody>
          <a:bodyPr>
            <a:normAutofit/>
          </a:bodyPr>
          <a:lstStyle/>
          <a:p>
            <a:r>
              <a:rPr lang="en-US" sz="4800" b="1" dirty="0">
                <a:latin typeface="Bookman Old Style" panose="02050604050505020204" pitchFamily="18" charset="0"/>
              </a:rPr>
              <a:t>Transportation</a:t>
            </a:r>
          </a:p>
        </p:txBody>
      </p:sp>
      <p:sp>
        <p:nvSpPr>
          <p:cNvPr id="6" name="Content Placeholder 2">
            <a:extLst>
              <a:ext uri="{FF2B5EF4-FFF2-40B4-BE49-F238E27FC236}">
                <a16:creationId xmlns:a16="http://schemas.microsoft.com/office/drawing/2014/main" id="{FCD2DDDD-B1AE-46A0-AA4A-A12AA49E08F7}"/>
              </a:ext>
            </a:extLst>
          </p:cNvPr>
          <p:cNvSpPr txBox="1">
            <a:spLocks/>
          </p:cNvSpPr>
          <p:nvPr/>
        </p:nvSpPr>
        <p:spPr>
          <a:xfrm>
            <a:off x="6629400" y="1696278"/>
            <a:ext cx="4754880" cy="4127627"/>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45720" indent="0">
              <a:buNone/>
            </a:pPr>
            <a:r>
              <a:rPr lang="en-US" sz="1600" dirty="0">
                <a:latin typeface="Bookman Old Style" panose="02050604050505020204" pitchFamily="18" charset="0"/>
              </a:rPr>
              <a:t>Charter School Authority</a:t>
            </a:r>
          </a:p>
          <a:p>
            <a:pPr lvl="1"/>
            <a:r>
              <a:rPr lang="en-US" sz="1600" dirty="0">
                <a:latin typeface="Bookman Old Style" panose="02050604050505020204" pitchFamily="18" charset="0"/>
              </a:rPr>
              <a:t>GED or Diploma required</a:t>
            </a:r>
          </a:p>
          <a:p>
            <a:pPr lvl="1"/>
            <a:r>
              <a:rPr lang="en-US" sz="1600" dirty="0">
                <a:latin typeface="Bookman Old Style" panose="02050604050505020204" pitchFamily="18" charset="0"/>
              </a:rPr>
              <a:t>Social security card</a:t>
            </a:r>
          </a:p>
          <a:p>
            <a:pPr lvl="1"/>
            <a:r>
              <a:rPr lang="en-US" sz="1600" dirty="0">
                <a:latin typeface="Bookman Old Style" panose="02050604050505020204" pitchFamily="18" charset="0"/>
              </a:rPr>
              <a:t>5 years driving experience</a:t>
            </a:r>
          </a:p>
          <a:p>
            <a:pPr lvl="1"/>
            <a:r>
              <a:rPr lang="en-US" sz="1600" dirty="0">
                <a:latin typeface="Bookman Old Style" panose="02050604050505020204" pitchFamily="18" charset="0"/>
              </a:rPr>
              <a:t>Satisfactory driving record</a:t>
            </a:r>
          </a:p>
          <a:p>
            <a:pPr lvl="1"/>
            <a:endParaRPr lang="en-US" sz="1600" dirty="0">
              <a:latin typeface="Bookman Old Style" panose="02050604050505020204" pitchFamily="18" charset="0"/>
            </a:endParaRPr>
          </a:p>
          <a:p>
            <a:pPr lvl="1"/>
            <a:r>
              <a:rPr lang="en-US" sz="1600" dirty="0">
                <a:latin typeface="Bookman Old Style" panose="02050604050505020204" pitchFamily="18" charset="0"/>
              </a:rPr>
              <a:t>Continuous training</a:t>
            </a:r>
          </a:p>
          <a:p>
            <a:pPr lvl="1"/>
            <a:r>
              <a:rPr lang="en-US" sz="1600" dirty="0">
                <a:latin typeface="Bookman Old Style" panose="02050604050505020204" pitchFamily="18" charset="0"/>
              </a:rPr>
              <a:t>Flexible Hours</a:t>
            </a:r>
          </a:p>
          <a:p>
            <a:pPr lvl="1"/>
            <a:r>
              <a:rPr lang="en-US" sz="1600" dirty="0">
                <a:latin typeface="Bookman Old Style" panose="02050604050505020204" pitchFamily="18" charset="0"/>
              </a:rPr>
              <a:t>3-Paid Holidays</a:t>
            </a:r>
          </a:p>
          <a:p>
            <a:pPr lvl="1"/>
            <a:r>
              <a:rPr lang="en-US" sz="1600" dirty="0">
                <a:latin typeface="Bookman Old Style" panose="02050604050505020204" pitchFamily="18" charset="0"/>
              </a:rPr>
              <a:t>Subs hourly rate of $14.69</a:t>
            </a:r>
          </a:p>
          <a:p>
            <a:pPr lvl="1"/>
            <a:r>
              <a:rPr lang="en-US" sz="1600" dirty="0">
                <a:latin typeface="Bookman Old Style" panose="02050604050505020204" pitchFamily="18" charset="0"/>
              </a:rPr>
              <a:t>Beginning hourly rate of $16.48</a:t>
            </a:r>
          </a:p>
        </p:txBody>
      </p:sp>
    </p:spTree>
    <p:extLst>
      <p:ext uri="{BB962C8B-B14F-4D97-AF65-F5344CB8AC3E}">
        <p14:creationId xmlns:p14="http://schemas.microsoft.com/office/powerpoint/2010/main" val="159582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7E1BDF-3F18-4B4E-8C3E-03B150333B96}"/>
              </a:ext>
            </a:extLst>
          </p:cNvPr>
          <p:cNvSpPr>
            <a:spLocks noGrp="1"/>
          </p:cNvSpPr>
          <p:nvPr>
            <p:ph type="title"/>
          </p:nvPr>
        </p:nvSpPr>
        <p:spPr>
          <a:xfrm>
            <a:off x="762000" y="228600"/>
            <a:ext cx="9509125" cy="752475"/>
          </a:xfrm>
        </p:spPr>
        <p:txBody>
          <a:bodyPr>
            <a:normAutofit/>
          </a:bodyPr>
          <a:lstStyle/>
          <a:p>
            <a:r>
              <a:rPr lang="en-US" sz="4800" b="1" dirty="0">
                <a:latin typeface="Bookman Old Style" panose="02050604050505020204" pitchFamily="18" charset="0"/>
              </a:rPr>
              <a:t>Transportation</a:t>
            </a:r>
          </a:p>
        </p:txBody>
      </p:sp>
      <p:graphicFrame>
        <p:nvGraphicFramePr>
          <p:cNvPr id="8" name="Object 7">
            <a:extLst>
              <a:ext uri="{FF2B5EF4-FFF2-40B4-BE49-F238E27FC236}">
                <a16:creationId xmlns:a16="http://schemas.microsoft.com/office/drawing/2014/main" id="{AE0FDBAA-3AA0-4BDB-A542-5D8624B03F8C}"/>
              </a:ext>
            </a:extLst>
          </p:cNvPr>
          <p:cNvGraphicFramePr>
            <a:graphicFrameLocks noChangeAspect="1"/>
          </p:cNvGraphicFramePr>
          <p:nvPr>
            <p:extLst>
              <p:ext uri="{D42A27DB-BD31-4B8C-83A1-F6EECF244321}">
                <p14:modId xmlns:p14="http://schemas.microsoft.com/office/powerpoint/2010/main" val="2624847227"/>
              </p:ext>
            </p:extLst>
          </p:nvPr>
        </p:nvGraphicFramePr>
        <p:xfrm>
          <a:off x="1123950" y="1000953"/>
          <a:ext cx="9372600" cy="2660842"/>
        </p:xfrm>
        <a:graphic>
          <a:graphicData uri="http://schemas.openxmlformats.org/presentationml/2006/ole">
            <mc:AlternateContent xmlns:mc="http://schemas.openxmlformats.org/markup-compatibility/2006">
              <mc:Choice xmlns:v="urn:schemas-microsoft-com:vml" Requires="v">
                <p:oleObj spid="_x0000_s7195" name="Worksheet" r:id="rId4" imgW="10067770" imgH="2857423" progId="Excel.Sheet.12">
                  <p:link updateAutomatic="1"/>
                </p:oleObj>
              </mc:Choice>
              <mc:Fallback>
                <p:oleObj name="Worksheet" r:id="rId4" imgW="10067770" imgH="2857423" progId="Excel.Sheet.12">
                  <p:link updateAutomatic="1"/>
                  <p:pic>
                    <p:nvPicPr>
                      <p:cNvPr id="0" name=""/>
                      <p:cNvPicPr/>
                      <p:nvPr/>
                    </p:nvPicPr>
                    <p:blipFill>
                      <a:blip r:embed="rId5"/>
                      <a:stretch>
                        <a:fillRect/>
                      </a:stretch>
                    </p:blipFill>
                    <p:spPr>
                      <a:xfrm>
                        <a:off x="1123950" y="1000953"/>
                        <a:ext cx="9372600" cy="266084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14B5DF3-B781-4BBC-98D6-5B107800D878}"/>
              </a:ext>
            </a:extLst>
          </p:cNvPr>
          <p:cNvGraphicFramePr>
            <a:graphicFrameLocks noChangeAspect="1"/>
          </p:cNvGraphicFramePr>
          <p:nvPr>
            <p:extLst>
              <p:ext uri="{D42A27DB-BD31-4B8C-83A1-F6EECF244321}">
                <p14:modId xmlns:p14="http://schemas.microsoft.com/office/powerpoint/2010/main" val="2830931106"/>
              </p:ext>
            </p:extLst>
          </p:nvPr>
        </p:nvGraphicFramePr>
        <p:xfrm>
          <a:off x="1123950" y="4020600"/>
          <a:ext cx="9372600" cy="2625725"/>
        </p:xfrm>
        <a:graphic>
          <a:graphicData uri="http://schemas.openxmlformats.org/presentationml/2006/ole">
            <mc:AlternateContent xmlns:mc="http://schemas.openxmlformats.org/markup-compatibility/2006">
              <mc:Choice xmlns:v="urn:schemas-microsoft-com:vml" Requires="v">
                <p:oleObj spid="_x0000_s7196" name="Worksheet" r:id="rId6" imgW="10067770" imgH="2819542" progId="Excel.Sheet.12">
                  <p:link updateAutomatic="1"/>
                </p:oleObj>
              </mc:Choice>
              <mc:Fallback>
                <p:oleObj name="Worksheet" r:id="rId6" imgW="10067770" imgH="2819542" progId="Excel.Sheet.12">
                  <p:link updateAutomatic="1"/>
                  <p:pic>
                    <p:nvPicPr>
                      <p:cNvPr id="0" name=""/>
                      <p:cNvPicPr/>
                      <p:nvPr/>
                    </p:nvPicPr>
                    <p:blipFill>
                      <a:blip r:embed="rId7"/>
                      <a:stretch>
                        <a:fillRect/>
                      </a:stretch>
                    </p:blipFill>
                    <p:spPr>
                      <a:xfrm>
                        <a:off x="1123950" y="4020600"/>
                        <a:ext cx="9372600" cy="2625725"/>
                      </a:xfrm>
                      <a:prstGeom prst="rect">
                        <a:avLst/>
                      </a:prstGeom>
                    </p:spPr>
                  </p:pic>
                </p:oleObj>
              </mc:Fallback>
            </mc:AlternateContent>
          </a:graphicData>
        </a:graphic>
      </p:graphicFrame>
    </p:spTree>
    <p:extLst>
      <p:ext uri="{BB962C8B-B14F-4D97-AF65-F5344CB8AC3E}">
        <p14:creationId xmlns:p14="http://schemas.microsoft.com/office/powerpoint/2010/main" val="41891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85571" y="4139434"/>
            <a:ext cx="2110409" cy="1295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7A2D1F4A-62C3-4A09-85DF-E83ECF02F110}"/>
              </a:ext>
            </a:extLst>
          </p:cNvPr>
          <p:cNvGraphicFramePr/>
          <p:nvPr>
            <p:extLst>
              <p:ext uri="{D42A27DB-BD31-4B8C-83A1-F6EECF244321}">
                <p14:modId xmlns:p14="http://schemas.microsoft.com/office/powerpoint/2010/main" val="57634962"/>
              </p:ext>
            </p:extLst>
          </p:nvPr>
        </p:nvGraphicFramePr>
        <p:xfrm>
          <a:off x="4832176" y="434674"/>
          <a:ext cx="6216823" cy="5737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6">
            <a:extLst>
              <a:ext uri="{FF2B5EF4-FFF2-40B4-BE49-F238E27FC236}">
                <a16:creationId xmlns:a16="http://schemas.microsoft.com/office/drawing/2014/main" id="{6CE6B17F-65CA-4DA8-ACF1-08DE9340A97A}"/>
              </a:ext>
            </a:extLst>
          </p:cNvPr>
          <p:cNvSpPr txBox="1">
            <a:spLocks noChangeArrowheads="1"/>
          </p:cNvSpPr>
          <p:nvPr/>
        </p:nvSpPr>
        <p:spPr bwMode="auto">
          <a:xfrm>
            <a:off x="7496796" y="1334948"/>
            <a:ext cx="5143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Start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7" name="Straight Arrow Connector 6">
            <a:extLst>
              <a:ext uri="{FF2B5EF4-FFF2-40B4-BE49-F238E27FC236}">
                <a16:creationId xmlns:a16="http://schemas.microsoft.com/office/drawing/2014/main" id="{A3251909-A282-4968-96D9-CECFFD374EB1}"/>
              </a:ext>
            </a:extLst>
          </p:cNvPr>
          <p:cNvCxnSpPr/>
          <p:nvPr/>
        </p:nvCxnSpPr>
        <p:spPr>
          <a:xfrm>
            <a:off x="7520609" y="1279082"/>
            <a:ext cx="466725" cy="0"/>
          </a:xfrm>
          <a:prstGeom prst="straightConnector1">
            <a:avLst/>
          </a:prstGeom>
          <a:ln w="31750">
            <a:solidFill>
              <a:srgbClr val="FF0000"/>
            </a:solidFill>
            <a:headEnd w="lg" len="med"/>
            <a:tailEnd type="stealth" w="lg" len="med"/>
          </a:ln>
        </p:spPr>
        <p:style>
          <a:lnRef idx="1">
            <a:schemeClr val="accent1"/>
          </a:lnRef>
          <a:fillRef idx="0">
            <a:schemeClr val="accent1"/>
          </a:fillRef>
          <a:effectRef idx="0">
            <a:schemeClr val="accent1"/>
          </a:effectRef>
          <a:fontRef idx="minor">
            <a:schemeClr val="tx1"/>
          </a:fontRef>
        </p:style>
      </p:cxnSp>
      <p:sp>
        <p:nvSpPr>
          <p:cNvPr id="8" name="Rectangle 5">
            <a:extLst>
              <a:ext uri="{FF2B5EF4-FFF2-40B4-BE49-F238E27FC236}">
                <a16:creationId xmlns:a16="http://schemas.microsoft.com/office/drawing/2014/main" id="{EE736A93-326B-4F39-86A8-CBE765543B7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7">
            <a:extLst>
              <a:ext uri="{FF2B5EF4-FFF2-40B4-BE49-F238E27FC236}">
                <a16:creationId xmlns:a16="http://schemas.microsoft.com/office/drawing/2014/main" id="{FCE5E9A7-B5DE-4B34-96D8-1C09BB8AC5BE}"/>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8">
            <a:extLst>
              <a:ext uri="{FF2B5EF4-FFF2-40B4-BE49-F238E27FC236}">
                <a16:creationId xmlns:a16="http://schemas.microsoft.com/office/drawing/2014/main" id="{3035F3E2-712D-4CCF-894F-FECDD25BD968}"/>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6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8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2" name="Group 11">
            <a:extLst>
              <a:ext uri="{FF2B5EF4-FFF2-40B4-BE49-F238E27FC236}">
                <a16:creationId xmlns:a16="http://schemas.microsoft.com/office/drawing/2014/main" id="{B48CB0CC-A382-4789-AA79-4D6643D546F2}"/>
              </a:ext>
            </a:extLst>
          </p:cNvPr>
          <p:cNvGrpSpPr/>
          <p:nvPr/>
        </p:nvGrpSpPr>
        <p:grpSpPr>
          <a:xfrm>
            <a:off x="6496671" y="2059010"/>
            <a:ext cx="2514600" cy="2421944"/>
            <a:chOff x="2038186" y="1082906"/>
            <a:chExt cx="3696028" cy="3477768"/>
          </a:xfrm>
        </p:grpSpPr>
        <p:sp>
          <p:nvSpPr>
            <p:cNvPr id="13" name="Flowchart: Connector 12">
              <a:extLst>
                <a:ext uri="{FF2B5EF4-FFF2-40B4-BE49-F238E27FC236}">
                  <a16:creationId xmlns:a16="http://schemas.microsoft.com/office/drawing/2014/main" id="{51DCDE92-8F6D-4CB2-B91A-FED95CF6BA22}"/>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86210024-639C-42D9-AE74-CCB6F99726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sp>
        <p:nvSpPr>
          <p:cNvPr id="11" name="Title 10">
            <a:extLst>
              <a:ext uri="{FF2B5EF4-FFF2-40B4-BE49-F238E27FC236}">
                <a16:creationId xmlns:a16="http://schemas.microsoft.com/office/drawing/2014/main" id="{70358EDA-709C-47D7-9D9E-1FC9E1C297CC}"/>
              </a:ext>
            </a:extLst>
          </p:cNvPr>
          <p:cNvSpPr>
            <a:spLocks noGrp="1"/>
          </p:cNvSpPr>
          <p:nvPr>
            <p:ph type="title"/>
          </p:nvPr>
        </p:nvSpPr>
        <p:spPr>
          <a:xfrm>
            <a:off x="762000" y="1162195"/>
            <a:ext cx="3673131" cy="1680594"/>
          </a:xfrm>
        </p:spPr>
        <p:txBody>
          <a:bodyPr>
            <a:noAutofit/>
          </a:bodyPr>
          <a:lstStyle/>
          <a:p>
            <a:r>
              <a:rPr lang="en-US" sz="4800" b="1" dirty="0">
                <a:latin typeface="Bookman Old Style" panose="02050604050505020204" pitchFamily="18" charset="0"/>
              </a:rPr>
              <a:t>Budget      	Process</a:t>
            </a:r>
          </a:p>
        </p:txBody>
      </p:sp>
    </p:spTree>
    <p:extLst>
      <p:ext uri="{BB962C8B-B14F-4D97-AF65-F5344CB8AC3E}">
        <p14:creationId xmlns:p14="http://schemas.microsoft.com/office/powerpoint/2010/main" val="333281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624" y="533400"/>
            <a:ext cx="9144000" cy="669025"/>
          </a:xfrm>
        </p:spPr>
        <p:txBody>
          <a:bodyPr anchor="b">
            <a:normAutofit/>
          </a:bodyPr>
          <a:lstStyle/>
          <a:p>
            <a:pPr algn="l"/>
            <a:r>
              <a:rPr lang="en-US" sz="4000" b="1" dirty="0">
                <a:latin typeface="Bookman Old Style" panose="02050604050505020204" pitchFamily="18" charset="0"/>
              </a:rPr>
              <a:t>Enrollment Forecast</a:t>
            </a:r>
          </a:p>
        </p:txBody>
      </p:sp>
      <p:grpSp>
        <p:nvGrpSpPr>
          <p:cNvPr id="10" name="Group 9">
            <a:extLst>
              <a:ext uri="{FF2B5EF4-FFF2-40B4-BE49-F238E27FC236}">
                <a16:creationId xmlns:a16="http://schemas.microsoft.com/office/drawing/2014/main" id="{9FF30EAA-D405-4FFF-B5C4-AA2098C84455}"/>
              </a:ext>
            </a:extLst>
          </p:cNvPr>
          <p:cNvGrpSpPr/>
          <p:nvPr/>
        </p:nvGrpSpPr>
        <p:grpSpPr>
          <a:xfrm>
            <a:off x="9884568" y="4600575"/>
            <a:ext cx="1566862" cy="1552575"/>
            <a:chOff x="2038186" y="1082906"/>
            <a:chExt cx="3696028" cy="3477768"/>
          </a:xfrm>
        </p:grpSpPr>
        <p:sp>
          <p:nvSpPr>
            <p:cNvPr id="11" name="Flowchart: Connector 10">
              <a:extLst>
                <a:ext uri="{FF2B5EF4-FFF2-40B4-BE49-F238E27FC236}">
                  <a16:creationId xmlns:a16="http://schemas.microsoft.com/office/drawing/2014/main" id="{BB5AA030-F176-4391-AC12-F72CDFAC25D7}"/>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a:extLst>
                <a:ext uri="{FF2B5EF4-FFF2-40B4-BE49-F238E27FC236}">
                  <a16:creationId xmlns:a16="http://schemas.microsoft.com/office/drawing/2014/main" id="{AE0A1FEC-F83F-4FD0-9208-4F120D31FF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graphicFrame>
        <p:nvGraphicFramePr>
          <p:cNvPr id="4" name="Object 3">
            <a:extLst>
              <a:ext uri="{FF2B5EF4-FFF2-40B4-BE49-F238E27FC236}">
                <a16:creationId xmlns:a16="http://schemas.microsoft.com/office/drawing/2014/main" id="{80384318-E2FA-4F5C-8F7A-6DDD844E9714}"/>
              </a:ext>
            </a:extLst>
          </p:cNvPr>
          <p:cNvGraphicFramePr>
            <a:graphicFrameLocks noChangeAspect="1"/>
          </p:cNvGraphicFramePr>
          <p:nvPr>
            <p:extLst>
              <p:ext uri="{D42A27DB-BD31-4B8C-83A1-F6EECF244321}">
                <p14:modId xmlns:p14="http://schemas.microsoft.com/office/powerpoint/2010/main" val="23922883"/>
              </p:ext>
            </p:extLst>
          </p:nvPr>
        </p:nvGraphicFramePr>
        <p:xfrm>
          <a:off x="2347910" y="1202425"/>
          <a:ext cx="7496175" cy="1861555"/>
        </p:xfrm>
        <a:graphic>
          <a:graphicData uri="http://schemas.openxmlformats.org/presentationml/2006/ole">
            <mc:AlternateContent xmlns:mc="http://schemas.openxmlformats.org/markup-compatibility/2006">
              <mc:Choice xmlns:v="urn:schemas-microsoft-com:vml" Requires="v">
                <p:oleObj spid="_x0000_s1177" name="Worksheet" r:id="rId5" imgW="7496345" imgH="1743229" progId="Excel.Sheet.12">
                  <p:link updateAutomatic="1"/>
                </p:oleObj>
              </mc:Choice>
              <mc:Fallback>
                <p:oleObj name="Worksheet" r:id="rId5" imgW="7496345" imgH="1743229" progId="Excel.Sheet.12">
                  <p:link updateAutomatic="1"/>
                  <p:pic>
                    <p:nvPicPr>
                      <p:cNvPr id="0" name=""/>
                      <p:cNvPicPr/>
                      <p:nvPr/>
                    </p:nvPicPr>
                    <p:blipFill>
                      <a:blip r:embed="rId6"/>
                      <a:stretch>
                        <a:fillRect/>
                      </a:stretch>
                    </p:blipFill>
                    <p:spPr>
                      <a:xfrm>
                        <a:off x="2347910" y="1202425"/>
                        <a:ext cx="7496175" cy="186155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06298888"/>
              </p:ext>
            </p:extLst>
          </p:nvPr>
        </p:nvGraphicFramePr>
        <p:xfrm>
          <a:off x="3486146" y="3072840"/>
          <a:ext cx="5219702" cy="3190875"/>
        </p:xfrm>
        <a:graphic>
          <a:graphicData uri="http://schemas.openxmlformats.org/presentationml/2006/ole">
            <mc:AlternateContent xmlns:mc="http://schemas.openxmlformats.org/markup-compatibility/2006">
              <mc:Choice xmlns:v="urn:schemas-microsoft-com:vml" Requires="v">
                <p:oleObj spid="_x0000_s1178" name="Worksheet" r:id="rId7" imgW="6076850" imgH="4057516" progId="Excel.Sheet.12">
                  <p:link updateAutomatic="1"/>
                </p:oleObj>
              </mc:Choice>
              <mc:Fallback>
                <p:oleObj name="Worksheet" r:id="rId7" imgW="6076850" imgH="4057516" progId="Excel.Sheet.12">
                  <p:link updateAutomatic="1"/>
                  <p:pic>
                    <p:nvPicPr>
                      <p:cNvPr id="0" name=""/>
                      <p:cNvPicPr/>
                      <p:nvPr/>
                    </p:nvPicPr>
                    <p:blipFill>
                      <a:blip r:embed="rId8"/>
                      <a:stretch>
                        <a:fillRect/>
                      </a:stretch>
                    </p:blipFill>
                    <p:spPr>
                      <a:xfrm>
                        <a:off x="3486146" y="3072840"/>
                        <a:ext cx="5219702" cy="3190875"/>
                      </a:xfrm>
                      <a:prstGeom prst="rect">
                        <a:avLst/>
                      </a:prstGeom>
                    </p:spPr>
                  </p:pic>
                </p:oleObj>
              </mc:Fallback>
            </mc:AlternateContent>
          </a:graphicData>
        </a:graphic>
      </p:graphicFrame>
    </p:spTree>
    <p:extLst>
      <p:ext uri="{BB962C8B-B14F-4D97-AF65-F5344CB8AC3E}">
        <p14:creationId xmlns:p14="http://schemas.microsoft.com/office/powerpoint/2010/main" val="5766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235" y="838200"/>
            <a:ext cx="9144000" cy="970938"/>
          </a:xfrm>
        </p:spPr>
        <p:txBody>
          <a:bodyPr anchor="b">
            <a:noAutofit/>
          </a:bodyPr>
          <a:lstStyle/>
          <a:p>
            <a:pPr algn="l"/>
            <a:r>
              <a:rPr lang="en-US" sz="3600" b="1" dirty="0">
                <a:latin typeface="Bookman Old Style" panose="02050604050505020204" pitchFamily="18" charset="0"/>
              </a:rPr>
              <a:t>FY 2022—2024 </a:t>
            </a:r>
            <a:br>
              <a:rPr lang="en-US" sz="3600" b="1" dirty="0">
                <a:latin typeface="Bookman Old Style" panose="02050604050505020204" pitchFamily="18" charset="0"/>
              </a:rPr>
            </a:br>
            <a:r>
              <a:rPr lang="en-US" sz="3600" b="1" dirty="0">
                <a:latin typeface="Bookman Old Style" panose="02050604050505020204" pitchFamily="18" charset="0"/>
              </a:rPr>
              <a:t>Proposed Revenue Budget</a:t>
            </a:r>
          </a:p>
        </p:txBody>
      </p:sp>
      <p:grpSp>
        <p:nvGrpSpPr>
          <p:cNvPr id="10" name="Group 9">
            <a:extLst>
              <a:ext uri="{FF2B5EF4-FFF2-40B4-BE49-F238E27FC236}">
                <a16:creationId xmlns:a16="http://schemas.microsoft.com/office/drawing/2014/main" id="{9FF30EAA-D405-4FFF-B5C4-AA2098C84455}"/>
              </a:ext>
            </a:extLst>
          </p:cNvPr>
          <p:cNvGrpSpPr/>
          <p:nvPr/>
        </p:nvGrpSpPr>
        <p:grpSpPr>
          <a:xfrm>
            <a:off x="10363200" y="4953000"/>
            <a:ext cx="1566862" cy="1552575"/>
            <a:chOff x="2038186" y="1082906"/>
            <a:chExt cx="3696028" cy="3477768"/>
          </a:xfrm>
        </p:grpSpPr>
        <p:sp>
          <p:nvSpPr>
            <p:cNvPr id="11" name="Flowchart: Connector 10">
              <a:extLst>
                <a:ext uri="{FF2B5EF4-FFF2-40B4-BE49-F238E27FC236}">
                  <a16:creationId xmlns:a16="http://schemas.microsoft.com/office/drawing/2014/main" id="{BB5AA030-F176-4391-AC12-F72CDFAC25D7}"/>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a:extLst>
                <a:ext uri="{FF2B5EF4-FFF2-40B4-BE49-F238E27FC236}">
                  <a16:creationId xmlns:a16="http://schemas.microsoft.com/office/drawing/2014/main" id="{AE0A1FEC-F83F-4FD0-9208-4F120D31FF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graphicFrame>
        <p:nvGraphicFramePr>
          <p:cNvPr id="3" name="Object 2"/>
          <p:cNvGraphicFramePr>
            <a:graphicFrameLocks noChangeAspect="1"/>
          </p:cNvGraphicFramePr>
          <p:nvPr>
            <p:extLst>
              <p:ext uri="{D42A27DB-BD31-4B8C-83A1-F6EECF244321}">
                <p14:modId xmlns:p14="http://schemas.microsoft.com/office/powerpoint/2010/main" val="4121014664"/>
              </p:ext>
            </p:extLst>
          </p:nvPr>
        </p:nvGraphicFramePr>
        <p:xfrm>
          <a:off x="1149147" y="1981200"/>
          <a:ext cx="9032797" cy="3943350"/>
        </p:xfrm>
        <a:graphic>
          <a:graphicData uri="http://schemas.openxmlformats.org/presentationml/2006/ole">
            <mc:AlternateContent xmlns:mc="http://schemas.openxmlformats.org/markup-compatibility/2006">
              <mc:Choice xmlns:v="urn:schemas-microsoft-com:vml" Requires="v">
                <p:oleObj spid="_x0000_s2122" name="Worksheet" r:id="rId5" imgW="8858350" imgH="3867239" progId="Excel.Sheet.12">
                  <p:link updateAutomatic="1"/>
                </p:oleObj>
              </mc:Choice>
              <mc:Fallback>
                <p:oleObj name="Worksheet" r:id="rId5" imgW="8858350" imgH="3867239" progId="Excel.Sheet.12">
                  <p:link updateAutomatic="1"/>
                  <p:pic>
                    <p:nvPicPr>
                      <p:cNvPr id="0" name=""/>
                      <p:cNvPicPr/>
                      <p:nvPr/>
                    </p:nvPicPr>
                    <p:blipFill>
                      <a:blip r:embed="rId6"/>
                      <a:stretch>
                        <a:fillRect/>
                      </a:stretch>
                    </p:blipFill>
                    <p:spPr>
                      <a:xfrm>
                        <a:off x="1149147" y="1981200"/>
                        <a:ext cx="9032797" cy="3943350"/>
                      </a:xfrm>
                      <a:prstGeom prst="rect">
                        <a:avLst/>
                      </a:prstGeom>
                    </p:spPr>
                  </p:pic>
                </p:oleObj>
              </mc:Fallback>
            </mc:AlternateContent>
          </a:graphicData>
        </a:graphic>
      </p:graphicFrame>
    </p:spTree>
    <p:extLst>
      <p:ext uri="{BB962C8B-B14F-4D97-AF65-F5344CB8AC3E}">
        <p14:creationId xmlns:p14="http://schemas.microsoft.com/office/powerpoint/2010/main" val="343599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0"/>
            <a:ext cx="9509760" cy="914400"/>
          </a:xfrm>
        </p:spPr>
        <p:txBody>
          <a:bodyPr>
            <a:noAutofit/>
          </a:bodyPr>
          <a:lstStyle/>
          <a:p>
            <a:r>
              <a:rPr lang="en-US" sz="3600" b="1" dirty="0">
                <a:latin typeface="Bookman Old Style" panose="02050604050505020204" pitchFamily="18" charset="0"/>
              </a:rPr>
              <a:t>FY 2022-2024</a:t>
            </a:r>
            <a:br>
              <a:rPr lang="en-US" sz="3600" b="1" dirty="0">
                <a:latin typeface="Bookman Old Style" panose="02050604050505020204" pitchFamily="18" charset="0"/>
              </a:rPr>
            </a:br>
            <a:r>
              <a:rPr lang="en-US" sz="3600" b="1" dirty="0">
                <a:latin typeface="Bookman Old Style" panose="02050604050505020204" pitchFamily="18" charset="0"/>
              </a:rPr>
              <a:t>Proposed Revenue Highlights</a:t>
            </a:r>
          </a:p>
        </p:txBody>
      </p:sp>
      <p:sp>
        <p:nvSpPr>
          <p:cNvPr id="4" name="Rectangle 3">
            <a:extLst>
              <a:ext uri="{FF2B5EF4-FFF2-40B4-BE49-F238E27FC236}">
                <a16:creationId xmlns:a16="http://schemas.microsoft.com/office/drawing/2014/main" id="{7AD42E12-AEE0-48BA-BB73-BC343DD1716F}"/>
              </a:ext>
            </a:extLst>
          </p:cNvPr>
          <p:cNvSpPr/>
          <p:nvPr/>
        </p:nvSpPr>
        <p:spPr>
          <a:xfrm>
            <a:off x="1447801" y="1981200"/>
            <a:ext cx="8458200" cy="4370427"/>
          </a:xfrm>
          <a:prstGeom prst="rect">
            <a:avLst/>
          </a:prstGeom>
        </p:spPr>
        <p:txBody>
          <a:bodyPr wrap="square">
            <a:spAutoFit/>
          </a:bodyPr>
          <a:lstStyle/>
          <a:p>
            <a:pPr marL="285750" indent="-285750">
              <a:buFont typeface="Courier New" panose="02070309020205020404" pitchFamily="49" charset="0"/>
              <a:buChar char="o"/>
            </a:pPr>
            <a:r>
              <a:rPr lang="en-US" sz="2000" dirty="0">
                <a:latin typeface="Bookman Old Style" panose="02050604050505020204" pitchFamily="18" charset="0"/>
              </a:rPr>
              <a:t>All State Shared Revenues are budgeted at 95% per policy</a:t>
            </a:r>
          </a:p>
          <a:p>
            <a:pPr marL="285750" indent="-285750">
              <a:buFont typeface="Courier New" panose="02070309020205020404" pitchFamily="49" charset="0"/>
              <a:buChar char="o"/>
            </a:pPr>
            <a:r>
              <a:rPr lang="en-US" sz="2000" dirty="0">
                <a:latin typeface="Bookman Old Style" panose="02050604050505020204" pitchFamily="18" charset="0"/>
              </a:rPr>
              <a:t>Florida Education Finance Program increases Base Student Allocation (BSA) by </a:t>
            </a:r>
            <a:r>
              <a:rPr lang="en-US" sz="2000" b="1" dirty="0">
                <a:solidFill>
                  <a:srgbClr val="FF0000"/>
                </a:solidFill>
                <a:latin typeface="Bookman Old Style" panose="02050604050505020204" pitchFamily="18" charset="0"/>
              </a:rPr>
              <a:t>$53</a:t>
            </a:r>
            <a:r>
              <a:rPr lang="en-US" sz="2000" dirty="0">
                <a:latin typeface="Bookman Old Style" panose="02050604050505020204" pitchFamily="18" charset="0"/>
              </a:rPr>
              <a:t>; Total Funds per Student from $7,756 to $7,795</a:t>
            </a:r>
          </a:p>
          <a:p>
            <a:pPr marL="285750" indent="-285750">
              <a:buFont typeface="Courier New" panose="02070309020205020404" pitchFamily="49" charset="0"/>
              <a:buChar char="o"/>
            </a:pPr>
            <a:r>
              <a:rPr lang="en-US" sz="2000" dirty="0">
                <a:latin typeface="Bookman Old Style" panose="02050604050505020204" pitchFamily="18" charset="0"/>
              </a:rPr>
              <a:t>Teacher Salary Allocation of $550 million ($50m greater than last FY) to support new teacher salaries to $47,500 and veteran teacher increases as previously allocated</a:t>
            </a:r>
          </a:p>
          <a:p>
            <a:pPr marL="285750" indent="-285750">
              <a:buFont typeface="Courier New" panose="02070309020205020404" pitchFamily="49" charset="0"/>
              <a:buChar char="o"/>
            </a:pPr>
            <a:r>
              <a:rPr lang="en-US" sz="2000" dirty="0">
                <a:latin typeface="Bookman Old Style" panose="02050604050505020204" pitchFamily="18" charset="0"/>
              </a:rPr>
              <a:t>Safe School Funds $180m ($145k allocation pays 4 School Resource Officers)</a:t>
            </a:r>
          </a:p>
          <a:p>
            <a:pPr marL="285750" indent="-285750">
              <a:buFont typeface="Courier New" panose="02070309020205020404" pitchFamily="49" charset="0"/>
              <a:buChar char="o"/>
            </a:pPr>
            <a:r>
              <a:rPr lang="en-US" sz="2000" dirty="0">
                <a:latin typeface="Bookman Old Style" panose="02050604050505020204" pitchFamily="18" charset="0"/>
              </a:rPr>
              <a:t>Mental Health Assistance $120m (funds youth mental health issues, i.e., social worker and psychologist)</a:t>
            </a:r>
          </a:p>
          <a:p>
            <a:pPr marL="285750" indent="-285750">
              <a:buFont typeface="Courier New" panose="02070309020205020404" pitchFamily="49" charset="0"/>
              <a:buChar char="o"/>
            </a:pPr>
            <a:r>
              <a:rPr lang="en-US" sz="2000" dirty="0">
                <a:latin typeface="Bookman Old Style" panose="02050604050505020204" pitchFamily="18" charset="0"/>
              </a:rPr>
              <a:t>Public Education Capital Outlay (PECO) $182.9m (budgeted at $1.5m)</a:t>
            </a:r>
          </a:p>
          <a:p>
            <a:endParaRPr lang="en-US" dirty="0">
              <a:latin typeface="Bookman Old Style" panose="02050604050505020204" pitchFamily="18" charset="0"/>
            </a:endParaRPr>
          </a:p>
        </p:txBody>
      </p:sp>
      <p:grpSp>
        <p:nvGrpSpPr>
          <p:cNvPr id="5" name="Group 4">
            <a:extLst>
              <a:ext uri="{FF2B5EF4-FFF2-40B4-BE49-F238E27FC236}">
                <a16:creationId xmlns:a16="http://schemas.microsoft.com/office/drawing/2014/main" id="{9FF30EAA-D405-4FFF-B5C4-AA2098C84455}"/>
              </a:ext>
            </a:extLst>
          </p:cNvPr>
          <p:cNvGrpSpPr/>
          <p:nvPr/>
        </p:nvGrpSpPr>
        <p:grpSpPr>
          <a:xfrm>
            <a:off x="10287000" y="4724400"/>
            <a:ext cx="1566862" cy="1552575"/>
            <a:chOff x="2038186" y="1082906"/>
            <a:chExt cx="3696028" cy="3477768"/>
          </a:xfrm>
        </p:grpSpPr>
        <p:sp>
          <p:nvSpPr>
            <p:cNvPr id="6" name="Flowchart: Connector 5">
              <a:extLst>
                <a:ext uri="{FF2B5EF4-FFF2-40B4-BE49-F238E27FC236}">
                  <a16:creationId xmlns:a16="http://schemas.microsoft.com/office/drawing/2014/main" id="{BB5AA030-F176-4391-AC12-F72CDFAC25D7}"/>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a:extLst>
                <a:ext uri="{FF2B5EF4-FFF2-40B4-BE49-F238E27FC236}">
                  <a16:creationId xmlns:a16="http://schemas.microsoft.com/office/drawing/2014/main" id="{AE0A1FEC-F83F-4FD0-9208-4F120D31F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spTree>
    <p:extLst>
      <p:ext uri="{BB962C8B-B14F-4D97-AF65-F5344CB8AC3E}">
        <p14:creationId xmlns:p14="http://schemas.microsoft.com/office/powerpoint/2010/main" val="69147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785" y="694128"/>
            <a:ext cx="9509760" cy="914400"/>
          </a:xfrm>
        </p:spPr>
        <p:txBody>
          <a:bodyPr>
            <a:noAutofit/>
          </a:bodyPr>
          <a:lstStyle/>
          <a:p>
            <a:r>
              <a:rPr lang="en-US" sz="3600" b="1" dirty="0">
                <a:latin typeface="Bookman Old Style" panose="02050604050505020204" pitchFamily="18" charset="0"/>
              </a:rPr>
              <a:t>FY 2022-2024</a:t>
            </a:r>
            <a:br>
              <a:rPr lang="en-US" sz="3600" b="1" dirty="0">
                <a:latin typeface="Bookman Old Style" panose="02050604050505020204" pitchFamily="18" charset="0"/>
              </a:rPr>
            </a:br>
            <a:r>
              <a:rPr lang="en-US" sz="3600" b="1" dirty="0">
                <a:latin typeface="Bookman Old Style" panose="02050604050505020204" pitchFamily="18" charset="0"/>
              </a:rPr>
              <a:t>Proposed Revenue Highlights</a:t>
            </a:r>
          </a:p>
        </p:txBody>
      </p:sp>
      <p:sp>
        <p:nvSpPr>
          <p:cNvPr id="4" name="Rectangle 3">
            <a:extLst>
              <a:ext uri="{FF2B5EF4-FFF2-40B4-BE49-F238E27FC236}">
                <a16:creationId xmlns:a16="http://schemas.microsoft.com/office/drawing/2014/main" id="{7AD42E12-AEE0-48BA-BB73-BC343DD1716F}"/>
              </a:ext>
            </a:extLst>
          </p:cNvPr>
          <p:cNvSpPr/>
          <p:nvPr/>
        </p:nvSpPr>
        <p:spPr>
          <a:xfrm>
            <a:off x="940981" y="1752600"/>
            <a:ext cx="9686615" cy="5293757"/>
          </a:xfrm>
          <a:prstGeom prst="rect">
            <a:avLst/>
          </a:prstGeom>
        </p:spPr>
        <p:txBody>
          <a:bodyPr wrap="square">
            <a:spAutoFit/>
          </a:bodyPr>
          <a:lstStyle/>
          <a:p>
            <a:pPr marL="285750" indent="-285750">
              <a:buFont typeface="Courier New" panose="02070309020205020404" pitchFamily="49" charset="0"/>
              <a:buChar char="o"/>
            </a:pPr>
            <a:r>
              <a:rPr lang="en-US" sz="2000" dirty="0">
                <a:latin typeface="Bookman Old Style" panose="02050604050505020204" pitchFamily="18" charset="0"/>
              </a:rPr>
              <a:t>Restricted Fund Balance (OEN Portable Funds) </a:t>
            </a:r>
          </a:p>
          <a:p>
            <a:pPr marL="742950" lvl="1" indent="-285750">
              <a:buFont typeface="Courier New" panose="02070309020205020404" pitchFamily="49" charset="0"/>
              <a:buChar char="o"/>
            </a:pPr>
            <a:r>
              <a:rPr lang="en-US" sz="2000" dirty="0">
                <a:latin typeface="Bookman Old Style" panose="02050604050505020204" pitchFamily="18" charset="0"/>
              </a:rPr>
              <a:t>Issued P.O. in FY 2021 to GradyMinor for Due Diligence</a:t>
            </a:r>
          </a:p>
          <a:p>
            <a:pPr marL="742950" lvl="1" indent="-285750">
              <a:buFont typeface="Courier New" panose="02070309020205020404" pitchFamily="49" charset="0"/>
              <a:buChar char="o"/>
            </a:pPr>
            <a:r>
              <a:rPr lang="en-US" sz="2000" dirty="0">
                <a:latin typeface="Bookman Old Style" panose="02050604050505020204" pitchFamily="18" charset="0"/>
              </a:rPr>
              <a:t>Balance of $1,684,265 remains in Restricted; have requested City to initiate a Capital Project to capture costs</a:t>
            </a:r>
          </a:p>
          <a:p>
            <a:pPr lvl="1"/>
            <a:endParaRPr lang="en-US" sz="2000" dirty="0">
              <a:latin typeface="Bookman Old Style" panose="02050604050505020204" pitchFamily="18" charset="0"/>
            </a:endParaRPr>
          </a:p>
          <a:p>
            <a:pPr marL="285750" indent="-285750">
              <a:buFont typeface="Courier New" panose="02070309020205020404" pitchFamily="49" charset="0"/>
              <a:buChar char="o"/>
            </a:pPr>
            <a:r>
              <a:rPr lang="en-US" sz="2000" dirty="0">
                <a:latin typeface="Bookman Old Style" panose="02050604050505020204" pitchFamily="18" charset="0"/>
              </a:rPr>
              <a:t>Other</a:t>
            </a:r>
          </a:p>
          <a:p>
            <a:pPr marL="742950" lvl="1" indent="-285750">
              <a:buFont typeface="Courier New" panose="02070309020205020404" pitchFamily="49" charset="0"/>
              <a:buChar char="o"/>
            </a:pPr>
            <a:r>
              <a:rPr lang="en-US" sz="2000" dirty="0">
                <a:latin typeface="Bookman Old Style" panose="02050604050505020204" pitchFamily="18" charset="0"/>
              </a:rPr>
              <a:t>In FY 2021, E-Rate Award of $537,740 to be spent over the next 5 years; working with City IT to identify needs</a:t>
            </a:r>
          </a:p>
          <a:p>
            <a:pPr marL="742950" lvl="1" indent="-285750">
              <a:buFont typeface="Courier New" panose="02070309020205020404" pitchFamily="49" charset="0"/>
              <a:buChar char="o"/>
            </a:pPr>
            <a:r>
              <a:rPr lang="en-US" sz="2000" dirty="0">
                <a:latin typeface="Bookman Old Style" panose="02050604050505020204" pitchFamily="18" charset="0"/>
              </a:rPr>
              <a:t>Grants – not budgeted (have potential to decrease expenditures by an estimated $600k)</a:t>
            </a:r>
          </a:p>
          <a:p>
            <a:pPr marL="1200150" lvl="2" indent="-285750">
              <a:buFont typeface="Courier New" panose="02070309020205020404" pitchFamily="49" charset="0"/>
              <a:buChar char="o"/>
            </a:pPr>
            <a:r>
              <a:rPr lang="en-US" sz="2000" dirty="0">
                <a:latin typeface="Bookman Old Style" panose="02050604050505020204" pitchFamily="18" charset="0"/>
              </a:rPr>
              <a:t>Include:  Elementary &amp; Secondary School Emergency Relief Fund (ESSER), Title IV, TAPS</a:t>
            </a:r>
          </a:p>
          <a:p>
            <a:pPr marL="742950" lvl="1" indent="-285750">
              <a:buFont typeface="Courier New" panose="02070309020205020404" pitchFamily="49" charset="0"/>
              <a:buChar char="o"/>
            </a:pPr>
            <a:r>
              <a:rPr lang="en-US" sz="2000" dirty="0">
                <a:latin typeface="Bookman Old Style" panose="02050604050505020204" pitchFamily="18" charset="0"/>
              </a:rPr>
              <a:t>Recent Teacher/Principal Bonuses are not included as we await receipt of funds</a:t>
            </a:r>
          </a:p>
          <a:p>
            <a:pPr lvl="1"/>
            <a:endParaRPr lang="en-US" sz="2000" dirty="0">
              <a:latin typeface="Bookman Old Style" panose="02050604050505020204" pitchFamily="18" charset="0"/>
            </a:endParaRPr>
          </a:p>
          <a:p>
            <a:endParaRPr lang="en-US" sz="2000" dirty="0">
              <a:latin typeface="Bookman Old Style" panose="02050604050505020204" pitchFamily="18" charset="0"/>
            </a:endParaRPr>
          </a:p>
          <a:p>
            <a:endParaRPr lang="en-US" dirty="0">
              <a:latin typeface="Bookman Old Style" panose="02050604050505020204" pitchFamily="18" charset="0"/>
            </a:endParaRPr>
          </a:p>
        </p:txBody>
      </p:sp>
      <p:grpSp>
        <p:nvGrpSpPr>
          <p:cNvPr id="5" name="Group 4">
            <a:extLst>
              <a:ext uri="{FF2B5EF4-FFF2-40B4-BE49-F238E27FC236}">
                <a16:creationId xmlns:a16="http://schemas.microsoft.com/office/drawing/2014/main" id="{9FF30EAA-D405-4FFF-B5C4-AA2098C84455}"/>
              </a:ext>
            </a:extLst>
          </p:cNvPr>
          <p:cNvGrpSpPr/>
          <p:nvPr/>
        </p:nvGrpSpPr>
        <p:grpSpPr>
          <a:xfrm>
            <a:off x="10287000" y="4724400"/>
            <a:ext cx="1566862" cy="1552575"/>
            <a:chOff x="2038186" y="1082906"/>
            <a:chExt cx="3696028" cy="3477768"/>
          </a:xfrm>
        </p:grpSpPr>
        <p:sp>
          <p:nvSpPr>
            <p:cNvPr id="6" name="Flowchart: Connector 5">
              <a:extLst>
                <a:ext uri="{FF2B5EF4-FFF2-40B4-BE49-F238E27FC236}">
                  <a16:creationId xmlns:a16="http://schemas.microsoft.com/office/drawing/2014/main" id="{BB5AA030-F176-4391-AC12-F72CDFAC25D7}"/>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a:extLst>
                <a:ext uri="{FF2B5EF4-FFF2-40B4-BE49-F238E27FC236}">
                  <a16:creationId xmlns:a16="http://schemas.microsoft.com/office/drawing/2014/main" id="{AE0A1FEC-F83F-4FD0-9208-4F120D31F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spTree>
    <p:extLst>
      <p:ext uri="{BB962C8B-B14F-4D97-AF65-F5344CB8AC3E}">
        <p14:creationId xmlns:p14="http://schemas.microsoft.com/office/powerpoint/2010/main" val="363377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388" y="838200"/>
            <a:ext cx="9144000" cy="970938"/>
          </a:xfrm>
        </p:spPr>
        <p:txBody>
          <a:bodyPr anchor="b">
            <a:noAutofit/>
          </a:bodyPr>
          <a:lstStyle/>
          <a:p>
            <a:pPr algn="l"/>
            <a:r>
              <a:rPr lang="en-US" sz="3600" b="1" dirty="0">
                <a:latin typeface="Bookman Old Style" panose="02050604050505020204" pitchFamily="18" charset="0"/>
              </a:rPr>
              <a:t>FY 2022-2024 </a:t>
            </a:r>
            <a:br>
              <a:rPr lang="en-US" sz="3600" b="1" dirty="0">
                <a:latin typeface="Bookman Old Style" panose="02050604050505020204" pitchFamily="18" charset="0"/>
              </a:rPr>
            </a:br>
            <a:r>
              <a:rPr lang="en-US" sz="3600" b="1" dirty="0">
                <a:latin typeface="Bookman Old Style" panose="02050604050505020204" pitchFamily="18" charset="0"/>
              </a:rPr>
              <a:t>Proposed Operating Budget</a:t>
            </a:r>
          </a:p>
        </p:txBody>
      </p:sp>
      <p:grpSp>
        <p:nvGrpSpPr>
          <p:cNvPr id="10" name="Group 9">
            <a:extLst>
              <a:ext uri="{FF2B5EF4-FFF2-40B4-BE49-F238E27FC236}">
                <a16:creationId xmlns:a16="http://schemas.microsoft.com/office/drawing/2014/main" id="{9FF30EAA-D405-4FFF-B5C4-AA2098C84455}"/>
              </a:ext>
            </a:extLst>
          </p:cNvPr>
          <p:cNvGrpSpPr/>
          <p:nvPr/>
        </p:nvGrpSpPr>
        <p:grpSpPr>
          <a:xfrm>
            <a:off x="10287000" y="4724400"/>
            <a:ext cx="1566862" cy="1552575"/>
            <a:chOff x="2038186" y="1082906"/>
            <a:chExt cx="3696028" cy="3477768"/>
          </a:xfrm>
        </p:grpSpPr>
        <p:sp>
          <p:nvSpPr>
            <p:cNvPr id="11" name="Flowchart: Connector 10">
              <a:extLst>
                <a:ext uri="{FF2B5EF4-FFF2-40B4-BE49-F238E27FC236}">
                  <a16:creationId xmlns:a16="http://schemas.microsoft.com/office/drawing/2014/main" id="{BB5AA030-F176-4391-AC12-F72CDFAC25D7}"/>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a:extLst>
                <a:ext uri="{FF2B5EF4-FFF2-40B4-BE49-F238E27FC236}">
                  <a16:creationId xmlns:a16="http://schemas.microsoft.com/office/drawing/2014/main" id="{AE0A1FEC-F83F-4FD0-9208-4F120D31FF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graphicFrame>
        <p:nvGraphicFramePr>
          <p:cNvPr id="4" name="Object 3"/>
          <p:cNvGraphicFramePr>
            <a:graphicFrameLocks noChangeAspect="1"/>
          </p:cNvGraphicFramePr>
          <p:nvPr>
            <p:extLst>
              <p:ext uri="{D42A27DB-BD31-4B8C-83A1-F6EECF244321}">
                <p14:modId xmlns:p14="http://schemas.microsoft.com/office/powerpoint/2010/main" val="3051817393"/>
              </p:ext>
            </p:extLst>
          </p:nvPr>
        </p:nvGraphicFramePr>
        <p:xfrm>
          <a:off x="1087013" y="2261418"/>
          <a:ext cx="9048750" cy="3523237"/>
        </p:xfrm>
        <a:graphic>
          <a:graphicData uri="http://schemas.openxmlformats.org/presentationml/2006/ole">
            <mc:AlternateContent xmlns:mc="http://schemas.openxmlformats.org/markup-compatibility/2006">
              <mc:Choice xmlns:v="urn:schemas-microsoft-com:vml" Requires="v">
                <p:oleObj spid="_x0000_s6183" name="Worksheet" r:id="rId5" imgW="8953699" imgH="3486284" progId="Excel.Sheet.12">
                  <p:link updateAutomatic="1"/>
                </p:oleObj>
              </mc:Choice>
              <mc:Fallback>
                <p:oleObj name="Worksheet" r:id="rId5" imgW="8953699" imgH="3486284" progId="Excel.Sheet.12">
                  <p:link updateAutomatic="1"/>
                  <p:pic>
                    <p:nvPicPr>
                      <p:cNvPr id="0" name=""/>
                      <p:cNvPicPr/>
                      <p:nvPr/>
                    </p:nvPicPr>
                    <p:blipFill>
                      <a:blip r:embed="rId6"/>
                      <a:stretch>
                        <a:fillRect/>
                      </a:stretch>
                    </p:blipFill>
                    <p:spPr>
                      <a:xfrm>
                        <a:off x="1087013" y="2261418"/>
                        <a:ext cx="9048750" cy="3523237"/>
                      </a:xfrm>
                      <a:prstGeom prst="rect">
                        <a:avLst/>
                      </a:prstGeom>
                    </p:spPr>
                  </p:pic>
                </p:oleObj>
              </mc:Fallback>
            </mc:AlternateContent>
          </a:graphicData>
        </a:graphic>
      </p:graphicFrame>
    </p:spTree>
    <p:extLst>
      <p:ext uri="{BB962C8B-B14F-4D97-AF65-F5344CB8AC3E}">
        <p14:creationId xmlns:p14="http://schemas.microsoft.com/office/powerpoint/2010/main" val="116832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407" y="704514"/>
            <a:ext cx="9144000" cy="805800"/>
          </a:xfrm>
        </p:spPr>
        <p:txBody>
          <a:bodyPr anchor="b">
            <a:normAutofit fontScale="90000"/>
          </a:bodyPr>
          <a:lstStyle/>
          <a:p>
            <a:pPr algn="l"/>
            <a:br>
              <a:rPr lang="en-US" sz="4800" b="1" dirty="0">
                <a:latin typeface="Bookman Old Style" panose="02050604050505020204" pitchFamily="18" charset="0"/>
              </a:rPr>
            </a:br>
            <a:r>
              <a:rPr lang="en-US" sz="4000" b="1" dirty="0">
                <a:latin typeface="Bookman Old Style" panose="02050604050505020204" pitchFamily="18" charset="0"/>
              </a:rPr>
              <a:t>FY 2022 Staffing Changes</a:t>
            </a:r>
          </a:p>
        </p:txBody>
      </p:sp>
      <p:grpSp>
        <p:nvGrpSpPr>
          <p:cNvPr id="10" name="Group 9">
            <a:extLst>
              <a:ext uri="{FF2B5EF4-FFF2-40B4-BE49-F238E27FC236}">
                <a16:creationId xmlns:a16="http://schemas.microsoft.com/office/drawing/2014/main" id="{9FF30EAA-D405-4FFF-B5C4-AA2098C84455}"/>
              </a:ext>
            </a:extLst>
          </p:cNvPr>
          <p:cNvGrpSpPr/>
          <p:nvPr/>
        </p:nvGrpSpPr>
        <p:grpSpPr>
          <a:xfrm>
            <a:off x="10519144" y="4237731"/>
            <a:ext cx="1566862" cy="1552575"/>
            <a:chOff x="2038186" y="1082906"/>
            <a:chExt cx="3696028" cy="3477768"/>
          </a:xfrm>
        </p:grpSpPr>
        <p:sp>
          <p:nvSpPr>
            <p:cNvPr id="11" name="Flowchart: Connector 10">
              <a:extLst>
                <a:ext uri="{FF2B5EF4-FFF2-40B4-BE49-F238E27FC236}">
                  <a16:creationId xmlns:a16="http://schemas.microsoft.com/office/drawing/2014/main" id="{BB5AA030-F176-4391-AC12-F72CDFAC25D7}"/>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a:extLst>
                <a:ext uri="{FF2B5EF4-FFF2-40B4-BE49-F238E27FC236}">
                  <a16:creationId xmlns:a16="http://schemas.microsoft.com/office/drawing/2014/main" id="{AE0A1FEC-F83F-4FD0-9208-4F120D31FF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graphicFrame>
        <p:nvGraphicFramePr>
          <p:cNvPr id="3" name="Object 2">
            <a:extLst>
              <a:ext uri="{FF2B5EF4-FFF2-40B4-BE49-F238E27FC236}">
                <a16:creationId xmlns:a16="http://schemas.microsoft.com/office/drawing/2014/main" id="{2E7E8709-6BAA-486B-A0B1-2FA905B7FF5F}"/>
              </a:ext>
            </a:extLst>
          </p:cNvPr>
          <p:cNvGraphicFramePr>
            <a:graphicFrameLocks noChangeAspect="1"/>
          </p:cNvGraphicFramePr>
          <p:nvPr>
            <p:extLst>
              <p:ext uri="{D42A27DB-BD31-4B8C-83A1-F6EECF244321}">
                <p14:modId xmlns:p14="http://schemas.microsoft.com/office/powerpoint/2010/main" val="2748075364"/>
              </p:ext>
            </p:extLst>
          </p:nvPr>
        </p:nvGraphicFramePr>
        <p:xfrm>
          <a:off x="3380907" y="3167216"/>
          <a:ext cx="4191000" cy="2524125"/>
        </p:xfrm>
        <a:graphic>
          <a:graphicData uri="http://schemas.openxmlformats.org/presentationml/2006/ole">
            <mc:AlternateContent xmlns:mc="http://schemas.openxmlformats.org/markup-compatibility/2006">
              <mc:Choice xmlns:v="urn:schemas-microsoft-com:vml" Requires="v">
                <p:oleObj spid="_x0000_s3263" name="Worksheet" r:id="rId5" imgW="4190971" imgH="2524138" progId="Excel.Sheet.12">
                  <p:link updateAutomatic="1"/>
                </p:oleObj>
              </mc:Choice>
              <mc:Fallback>
                <p:oleObj name="Worksheet" r:id="rId5" imgW="4190971" imgH="2524138" progId="Excel.Sheet.12">
                  <p:link updateAutomatic="1"/>
                  <p:pic>
                    <p:nvPicPr>
                      <p:cNvPr id="0" name=""/>
                      <p:cNvPicPr/>
                      <p:nvPr/>
                    </p:nvPicPr>
                    <p:blipFill>
                      <a:blip r:embed="rId6"/>
                      <a:stretch>
                        <a:fillRect/>
                      </a:stretch>
                    </p:blipFill>
                    <p:spPr>
                      <a:xfrm>
                        <a:off x="3380907" y="3167216"/>
                        <a:ext cx="4191000" cy="252412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F0163660-8D93-4C67-A88F-DB4592291367}"/>
              </a:ext>
            </a:extLst>
          </p:cNvPr>
          <p:cNvGraphicFramePr>
            <a:graphicFrameLocks noChangeAspect="1"/>
          </p:cNvGraphicFramePr>
          <p:nvPr>
            <p:extLst>
              <p:ext uri="{D42A27DB-BD31-4B8C-83A1-F6EECF244321}">
                <p14:modId xmlns:p14="http://schemas.microsoft.com/office/powerpoint/2010/main" val="3079192567"/>
              </p:ext>
            </p:extLst>
          </p:nvPr>
        </p:nvGraphicFramePr>
        <p:xfrm>
          <a:off x="1442570" y="1725227"/>
          <a:ext cx="8067675" cy="1343025"/>
        </p:xfrm>
        <a:graphic>
          <a:graphicData uri="http://schemas.openxmlformats.org/presentationml/2006/ole">
            <mc:AlternateContent xmlns:mc="http://schemas.openxmlformats.org/markup-compatibility/2006">
              <mc:Choice xmlns:v="urn:schemas-microsoft-com:vml" Requires="v">
                <p:oleObj spid="_x0000_s3264" name="Worksheet" r:id="rId7" imgW="8067541" imgH="1342871" progId="Excel.Sheet.12">
                  <p:link updateAutomatic="1"/>
                </p:oleObj>
              </mc:Choice>
              <mc:Fallback>
                <p:oleObj name="Worksheet" r:id="rId7" imgW="8067541" imgH="1342871" progId="Excel.Sheet.12">
                  <p:link updateAutomatic="1"/>
                  <p:pic>
                    <p:nvPicPr>
                      <p:cNvPr id="0" name=""/>
                      <p:cNvPicPr/>
                      <p:nvPr/>
                    </p:nvPicPr>
                    <p:blipFill>
                      <a:blip r:embed="rId8"/>
                      <a:stretch>
                        <a:fillRect/>
                      </a:stretch>
                    </p:blipFill>
                    <p:spPr>
                      <a:xfrm>
                        <a:off x="1442570" y="1725227"/>
                        <a:ext cx="8067675" cy="13430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27519EC-7228-455F-BA2D-54718198DAF1}"/>
              </a:ext>
            </a:extLst>
          </p:cNvPr>
          <p:cNvGraphicFramePr>
            <a:graphicFrameLocks noChangeAspect="1"/>
          </p:cNvGraphicFramePr>
          <p:nvPr>
            <p:extLst>
              <p:ext uri="{D42A27DB-BD31-4B8C-83A1-F6EECF244321}">
                <p14:modId xmlns:p14="http://schemas.microsoft.com/office/powerpoint/2010/main" val="365783589"/>
              </p:ext>
            </p:extLst>
          </p:nvPr>
        </p:nvGraphicFramePr>
        <p:xfrm>
          <a:off x="7239000" y="5656826"/>
          <a:ext cx="3886200" cy="581025"/>
        </p:xfrm>
        <a:graphic>
          <a:graphicData uri="http://schemas.openxmlformats.org/presentationml/2006/ole">
            <mc:AlternateContent xmlns:mc="http://schemas.openxmlformats.org/markup-compatibility/2006">
              <mc:Choice xmlns:v="urn:schemas-microsoft-com:vml" Requires="v">
                <p:oleObj spid="_x0000_s3265" name="Worksheet" r:id="rId9" imgW="3886287" imgH="581076" progId="Excel.Sheet.12">
                  <p:link updateAutomatic="1"/>
                </p:oleObj>
              </mc:Choice>
              <mc:Fallback>
                <p:oleObj name="Worksheet" r:id="rId9" imgW="3886287" imgH="581076" progId="Excel.Sheet.12">
                  <p:link updateAutomatic="1"/>
                  <p:pic>
                    <p:nvPicPr>
                      <p:cNvPr id="0" name=""/>
                      <p:cNvPicPr/>
                      <p:nvPr/>
                    </p:nvPicPr>
                    <p:blipFill>
                      <a:blip r:embed="rId10"/>
                      <a:stretch>
                        <a:fillRect/>
                      </a:stretch>
                    </p:blipFill>
                    <p:spPr>
                      <a:xfrm>
                        <a:off x="7239000" y="5656826"/>
                        <a:ext cx="3886200" cy="581025"/>
                      </a:xfrm>
                      <a:prstGeom prst="rect">
                        <a:avLst/>
                      </a:prstGeom>
                    </p:spPr>
                  </p:pic>
                </p:oleObj>
              </mc:Fallback>
            </mc:AlternateContent>
          </a:graphicData>
        </a:graphic>
      </p:graphicFrame>
    </p:spTree>
    <p:extLst>
      <p:ext uri="{BB962C8B-B14F-4D97-AF65-F5344CB8AC3E}">
        <p14:creationId xmlns:p14="http://schemas.microsoft.com/office/powerpoint/2010/main" val="309721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39024"/>
            <a:ext cx="9144000" cy="1008776"/>
          </a:xfrm>
        </p:spPr>
        <p:txBody>
          <a:bodyPr anchor="b">
            <a:normAutofit/>
          </a:bodyPr>
          <a:lstStyle/>
          <a:p>
            <a:pPr algn="l"/>
            <a:r>
              <a:rPr lang="en-US" sz="4000" b="1" dirty="0">
                <a:latin typeface="Bookman Old Style" panose="02050604050505020204" pitchFamily="18" charset="0"/>
              </a:rPr>
              <a:t>Personnel</a:t>
            </a:r>
          </a:p>
        </p:txBody>
      </p:sp>
      <p:grpSp>
        <p:nvGrpSpPr>
          <p:cNvPr id="10" name="Group 9">
            <a:extLst>
              <a:ext uri="{FF2B5EF4-FFF2-40B4-BE49-F238E27FC236}">
                <a16:creationId xmlns:a16="http://schemas.microsoft.com/office/drawing/2014/main" id="{9FF30EAA-D405-4FFF-B5C4-AA2098C84455}"/>
              </a:ext>
            </a:extLst>
          </p:cNvPr>
          <p:cNvGrpSpPr/>
          <p:nvPr/>
        </p:nvGrpSpPr>
        <p:grpSpPr>
          <a:xfrm>
            <a:off x="9884568" y="4600575"/>
            <a:ext cx="1566862" cy="1552575"/>
            <a:chOff x="2038186" y="1082906"/>
            <a:chExt cx="3696028" cy="3477768"/>
          </a:xfrm>
        </p:grpSpPr>
        <p:sp>
          <p:nvSpPr>
            <p:cNvPr id="11" name="Flowchart: Connector 10">
              <a:extLst>
                <a:ext uri="{FF2B5EF4-FFF2-40B4-BE49-F238E27FC236}">
                  <a16:creationId xmlns:a16="http://schemas.microsoft.com/office/drawing/2014/main" id="{BB5AA030-F176-4391-AC12-F72CDFAC25D7}"/>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a:extLst>
                <a:ext uri="{FF2B5EF4-FFF2-40B4-BE49-F238E27FC236}">
                  <a16:creationId xmlns:a16="http://schemas.microsoft.com/office/drawing/2014/main" id="{AE0A1FEC-F83F-4FD0-9208-4F120D31F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sp>
        <p:nvSpPr>
          <p:cNvPr id="4" name="TextBox 3">
            <a:extLst>
              <a:ext uri="{FF2B5EF4-FFF2-40B4-BE49-F238E27FC236}">
                <a16:creationId xmlns:a16="http://schemas.microsoft.com/office/drawing/2014/main" id="{12927A34-2FE4-4482-BB47-94186C87E8CD}"/>
              </a:ext>
            </a:extLst>
          </p:cNvPr>
          <p:cNvSpPr txBox="1"/>
          <p:nvPr/>
        </p:nvSpPr>
        <p:spPr>
          <a:xfrm>
            <a:off x="1524000" y="1752600"/>
            <a:ext cx="7924800" cy="4678204"/>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latin typeface="Bookman Old Style" panose="02050604050505020204" pitchFamily="18" charset="0"/>
              </a:rPr>
              <a:t>Comprises of base payroll, add pays, health plans, FRS and workers’ compensation</a:t>
            </a:r>
          </a:p>
          <a:p>
            <a:pPr marL="285750" indent="-285750">
              <a:buFont typeface="Courier New" panose="02070309020205020404" pitchFamily="49" charset="0"/>
              <a:buChar char="o"/>
            </a:pPr>
            <a:r>
              <a:rPr lang="en-US" sz="2000" dirty="0">
                <a:latin typeface="Bookman Old Style" panose="02050604050505020204" pitchFamily="18" charset="0"/>
              </a:rPr>
              <a:t>Workers Comp rates reflect a slight decrease:</a:t>
            </a:r>
          </a:p>
          <a:p>
            <a:pPr marL="742950" lvl="1" indent="-285750">
              <a:buFont typeface="Courier New" panose="02070309020205020404" pitchFamily="49" charset="0"/>
              <a:buChar char="o"/>
            </a:pPr>
            <a:r>
              <a:rPr lang="en-US" sz="2000" dirty="0">
                <a:latin typeface="Bookman Old Style" panose="02050604050505020204" pitchFamily="18" charset="0"/>
              </a:rPr>
              <a:t>Bus Drivers $4.81 to $4.01, Teachers .44 to .43, and Food Service/Maintenance $3.95 to $3.77</a:t>
            </a:r>
          </a:p>
          <a:p>
            <a:pPr marL="285750" indent="-285750">
              <a:buFont typeface="Courier New" panose="02070309020205020404" pitchFamily="49" charset="0"/>
              <a:buChar char="o"/>
            </a:pPr>
            <a:r>
              <a:rPr lang="en-US" sz="2000" dirty="0">
                <a:latin typeface="Bookman Old Style" panose="02050604050505020204" pitchFamily="18" charset="0"/>
              </a:rPr>
              <a:t>Florida Retirement System (FRS) reflects an increase from 10% to 10.30%; employees contribute 3%; announced in July</a:t>
            </a:r>
          </a:p>
          <a:p>
            <a:pPr marL="285750" indent="-285750">
              <a:buFont typeface="Courier New" panose="02070309020205020404" pitchFamily="49" charset="0"/>
              <a:buChar char="o"/>
            </a:pPr>
            <a:r>
              <a:rPr lang="en-US" sz="2000" dirty="0">
                <a:latin typeface="Bookman Old Style" panose="02050604050505020204" pitchFamily="18" charset="0"/>
              </a:rPr>
              <a:t>Increase to Special Pay/Add Pays at Elementary Schools for Extended Workday $116k</a:t>
            </a:r>
          </a:p>
          <a:p>
            <a:pPr marL="742950" lvl="1" indent="-285750">
              <a:buFont typeface="Courier New" panose="02070309020205020404" pitchFamily="49" charset="0"/>
              <a:buChar char="o"/>
            </a:pPr>
            <a:r>
              <a:rPr lang="en-US" sz="2000" dirty="0">
                <a:latin typeface="Bookman Old Style" panose="02050604050505020204" pitchFamily="18" charset="0"/>
              </a:rPr>
              <a:t>Reduction in miscellaneous Add Pays of $47k</a:t>
            </a:r>
          </a:p>
          <a:p>
            <a:pPr marL="285750" indent="-285750">
              <a:buFont typeface="Courier New" panose="02070309020205020404" pitchFamily="49" charset="0"/>
              <a:buChar char="o"/>
            </a:pPr>
            <a:r>
              <a:rPr lang="en-US" sz="2000" dirty="0">
                <a:latin typeface="Bookman Old Style" panose="02050604050505020204" pitchFamily="18" charset="0"/>
              </a:rPr>
              <a:t>One time Pay Parity for Veteran Teachers/Support Staff $75k per school or a total of $300k </a:t>
            </a:r>
          </a:p>
          <a:p>
            <a:pPr marL="285750" indent="-285750">
              <a:buFont typeface="Courier New" panose="02070309020205020404" pitchFamily="49" charset="0"/>
              <a:buChar char="o"/>
            </a:pPr>
            <a:endParaRPr lang="en-US" sz="2000" dirty="0">
              <a:latin typeface="Bookman Old Style" panose="02050604050505020204" pitchFamily="18" charset="0"/>
            </a:endParaRPr>
          </a:p>
          <a:p>
            <a:pPr marL="285750"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379786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project plan presentation (widescreen)</Template>
  <TotalTime>6189</TotalTime>
  <Words>1421</Words>
  <Application>Microsoft Office PowerPoint</Application>
  <PresentationFormat>Widescreen</PresentationFormat>
  <Paragraphs>152</Paragraphs>
  <Slides>16</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Links</vt:lpstr>
      </vt:variant>
      <vt:variant>
        <vt:i4>10</vt:i4>
      </vt:variant>
      <vt:variant>
        <vt:lpstr>Slide Titles</vt:lpstr>
      </vt:variant>
      <vt:variant>
        <vt:i4>16</vt:i4>
      </vt:variant>
    </vt:vector>
  </HeadingPairs>
  <TitlesOfParts>
    <vt:vector size="36" baseType="lpstr">
      <vt:lpstr>Arial</vt:lpstr>
      <vt:lpstr>Bookman Old Style</vt:lpstr>
      <vt:lpstr>Calibri</vt:lpstr>
      <vt:lpstr>Century</vt:lpstr>
      <vt:lpstr>Corbel</vt:lpstr>
      <vt:lpstr>Courier New</vt:lpstr>
      <vt:lpstr>Covered By Your Grace</vt:lpstr>
      <vt:lpstr>Euphemia</vt:lpstr>
      <vt:lpstr>Wingdings</vt:lpstr>
      <vt:lpstr>Banded Design Blue 16x9</vt:lpstr>
      <vt:lpstr>file:///\\freesia\Users\OHS\MaryAnne.Moniz\FY2022%20Tentative\Tables.xlsx!Enrollment!R4C2:R12C9</vt:lpstr>
      <vt:lpstr>file:///D:\FY22%20Tentative%20Budget\Tables.xlsx!Enrollment!%5bTables.xlsx%5dEnrollment%20Chart%202</vt:lpstr>
      <vt:lpstr>file:///D:\FY22%20Tentative%20Budget\Tables.xlsx!Revenues!R3C1:R22C9</vt:lpstr>
      <vt:lpstr>file:///D:\FY22%20Tentative%20Budget\Tables.xlsx!Expenditures!R6C1:R23C9</vt:lpstr>
      <vt:lpstr>file:///\\freesia\Users\OHS\MaryAnne.Moniz\FY2022%20Tentative\Tables.xlsx!Staffing!R5C2:R17C5</vt:lpstr>
      <vt:lpstr>file:///\\freesia\Users\OHS\MaryAnne.Moniz\FY2022%20Tentative\Tables.xlsx!Staffing!R20C2:R26C11</vt:lpstr>
      <vt:lpstr>file:///\\freesia\Users\OHS\MaryAnne.Moniz\FY2022%20Tentative\Tables.xlsx!Staffing!R27C6:R29C11</vt:lpstr>
      <vt:lpstr>file:///D:\FY22%20Tentative%20Budget\Tables.xlsx!Reserves!R5C2:R18C4</vt:lpstr>
      <vt:lpstr>file:///D:\Transportation\driver%20cost%20analysis%20final.xlsx!Staff%20!R16C26:R27C36</vt:lpstr>
      <vt:lpstr>file:///D:\Transportation\driver%20cost%20analysis%20final.xlsx!Staff%20!R3C26:R14C36</vt:lpstr>
      <vt:lpstr>       Tentative Operating Budget FY 2022 – FY 2024</vt:lpstr>
      <vt:lpstr>Budget       Process</vt:lpstr>
      <vt:lpstr>Enrollment Forecast</vt:lpstr>
      <vt:lpstr>FY 2022—2024  Proposed Revenue Budget</vt:lpstr>
      <vt:lpstr>FY 2022-2024 Proposed Revenue Highlights</vt:lpstr>
      <vt:lpstr>FY 2022-2024 Proposed Revenue Highlights</vt:lpstr>
      <vt:lpstr>FY 2022-2024  Proposed Operating Budget</vt:lpstr>
      <vt:lpstr> FY 2022 Staffing Changes</vt:lpstr>
      <vt:lpstr>Personnel</vt:lpstr>
      <vt:lpstr>Operating</vt:lpstr>
      <vt:lpstr>Capital Outlay</vt:lpstr>
      <vt:lpstr>Debt Service</vt:lpstr>
      <vt:lpstr>Fund Balance</vt:lpstr>
      <vt:lpstr>Conclusion</vt:lpstr>
      <vt:lpstr>Transportation</vt:lpstr>
      <vt:lpstr>Transportation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MaryAnne Moniz</dc:creator>
  <cp:lastModifiedBy>MaryAnne Moniz</cp:lastModifiedBy>
  <cp:revision>93</cp:revision>
  <cp:lastPrinted>2021-06-08T17:24:12Z</cp:lastPrinted>
  <dcterms:created xsi:type="dcterms:W3CDTF">2021-03-29T16:31:46Z</dcterms:created>
  <dcterms:modified xsi:type="dcterms:W3CDTF">2021-06-08T20:05:24Z</dcterms:modified>
</cp:coreProperties>
</file>