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62" r:id="rId4"/>
    <p:sldId id="257" r:id="rId5"/>
    <p:sldId id="273" r:id="rId6"/>
    <p:sldId id="272" r:id="rId7"/>
    <p:sldId id="264" r:id="rId8"/>
    <p:sldId id="265" r:id="rId9"/>
    <p:sldId id="266" r:id="rId10"/>
    <p:sldId id="274" r:id="rId11"/>
    <p:sldId id="269" r:id="rId12"/>
    <p:sldId id="276" r:id="rId1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21" autoAdjust="0"/>
  </p:normalViewPr>
  <p:slideViewPr>
    <p:cSldViewPr>
      <p:cViewPr varScale="1">
        <p:scale>
          <a:sx n="91" d="100"/>
          <a:sy n="91" d="100"/>
        </p:scale>
        <p:origin x="12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45" cy="350520"/>
          </a:xfrm>
          <a:prstGeom prst="rect">
            <a:avLst/>
          </a:prstGeom>
        </p:spPr>
        <p:txBody>
          <a:bodyPr vert="horz" lIns="91712" tIns="45857" rIns="91712" bIns="458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5" y="0"/>
            <a:ext cx="4029145" cy="350520"/>
          </a:xfrm>
          <a:prstGeom prst="rect">
            <a:avLst/>
          </a:prstGeom>
        </p:spPr>
        <p:txBody>
          <a:bodyPr vert="horz" lIns="91712" tIns="45857" rIns="91712" bIns="45857" rtlCol="0"/>
          <a:lstStyle>
            <a:lvl1pPr algn="r">
              <a:defRPr sz="1200"/>
            </a:lvl1pPr>
          </a:lstStyle>
          <a:p>
            <a:fld id="{72F5BDBD-DB1C-4803-84FB-C252B2289EE2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80"/>
            <a:ext cx="4029145" cy="350520"/>
          </a:xfrm>
          <a:prstGeom prst="rect">
            <a:avLst/>
          </a:prstGeom>
        </p:spPr>
        <p:txBody>
          <a:bodyPr vert="horz" lIns="91712" tIns="45857" rIns="91712" bIns="458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5" y="6658680"/>
            <a:ext cx="4029145" cy="350520"/>
          </a:xfrm>
          <a:prstGeom prst="rect">
            <a:avLst/>
          </a:prstGeom>
        </p:spPr>
        <p:txBody>
          <a:bodyPr vert="horz" lIns="91712" tIns="45857" rIns="91712" bIns="45857" rtlCol="0" anchor="b"/>
          <a:lstStyle>
            <a:lvl1pPr algn="r">
              <a:defRPr sz="1200"/>
            </a:lvl1pPr>
          </a:lstStyle>
          <a:p>
            <a:fld id="{84F441FC-2427-4091-8E89-E9D43C151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3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8301" cy="350281"/>
          </a:xfrm>
          <a:prstGeom prst="rect">
            <a:avLst/>
          </a:prstGeom>
        </p:spPr>
        <p:txBody>
          <a:bodyPr vert="horz" lIns="91262" tIns="45631" rIns="91262" bIns="4563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005" y="0"/>
            <a:ext cx="4028301" cy="350281"/>
          </a:xfrm>
          <a:prstGeom prst="rect">
            <a:avLst/>
          </a:prstGeom>
        </p:spPr>
        <p:txBody>
          <a:bodyPr vert="horz" lIns="91262" tIns="45631" rIns="91262" bIns="45631" rtlCol="0"/>
          <a:lstStyle>
            <a:lvl1pPr algn="r">
              <a:defRPr sz="1200"/>
            </a:lvl1pPr>
          </a:lstStyle>
          <a:p>
            <a:fld id="{7F344917-D0D4-4431-9D16-F34D892C8586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2" tIns="45631" rIns="91262" bIns="456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801" y="3329462"/>
            <a:ext cx="7438801" cy="3154919"/>
          </a:xfrm>
          <a:prstGeom prst="rect">
            <a:avLst/>
          </a:prstGeom>
        </p:spPr>
        <p:txBody>
          <a:bodyPr vert="horz" lIns="91262" tIns="45631" rIns="91262" bIns="456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8926"/>
            <a:ext cx="4028301" cy="350281"/>
          </a:xfrm>
          <a:prstGeom prst="rect">
            <a:avLst/>
          </a:prstGeom>
        </p:spPr>
        <p:txBody>
          <a:bodyPr vert="horz" lIns="91262" tIns="45631" rIns="91262" bIns="4563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005" y="6658926"/>
            <a:ext cx="4028301" cy="350281"/>
          </a:xfrm>
          <a:prstGeom prst="rect">
            <a:avLst/>
          </a:prstGeom>
        </p:spPr>
        <p:txBody>
          <a:bodyPr vert="horz" lIns="91262" tIns="45631" rIns="91262" bIns="45631" rtlCol="0" anchor="b"/>
          <a:lstStyle>
            <a:lvl1pPr algn="r">
              <a:defRPr sz="1200"/>
            </a:lvl1pPr>
          </a:lstStyle>
          <a:p>
            <a:fld id="{9B730FA8-2608-4D43-A48C-4D98C2262D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8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30FA8-2608-4D43-A48C-4D98C2262D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2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6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2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2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87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2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667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69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23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5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5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7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8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4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5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7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9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6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4A2701-4058-4D74-AD4E-CAC05C85B2CA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9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Y%2021-23%20Account%20Lines%20for%20Adopted%20Budget%20Tables.xls!Sheet2!R5C2:R36C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6C9F5240!Revenue!R7C1:R23C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Y%2021-23%20Account%20Lines%20for%20Adopted%20Budget%20Tables.xls!Expenditures!R4C1:R19C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6C9F5240!Staffing!R4C1:R16C4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855022"/>
            <a:ext cx="3886200" cy="1671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0"/>
            <a:ext cx="5943600" cy="2971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  <a:cs typeface="Narkisim" panose="020E0502050101010101" pitchFamily="34" charset="-79"/>
              </a:rPr>
              <a:t/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  <a:cs typeface="Narkisim" panose="020E0502050101010101" pitchFamily="34" charset="-79"/>
              </a:rPr>
              <a:t/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FY 2021-FY 2023</a:t>
            </a:r>
            <a:b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Operating Budget</a:t>
            </a:r>
            <a:b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 Adoption</a:t>
            </a:r>
            <a:b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8025" y="5715000"/>
            <a:ext cx="171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August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7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0266" y="333703"/>
            <a:ext cx="6554867" cy="15240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FY </a:t>
            </a: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2020-2021</a:t>
            </a:r>
            <a:b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b="1" cap="none" dirty="0" smtClean="0">
                <a:solidFill>
                  <a:srgbClr val="002060"/>
                </a:solidFill>
                <a:latin typeface="Calibri" panose="020F0502020204030204" pitchFamily="34" charset="0"/>
              </a:rPr>
              <a:t>Debt Service</a:t>
            </a:r>
            <a:endParaRPr lang="en-US" cap="none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9756" y="2133600"/>
            <a:ext cx="6781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Currently budgeted at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$90k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or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.31%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of budget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20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Debt Service on purchase of 4 buses; 1.5 years remaining; Lease is $67k and Principal is $6k</a:t>
            </a: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Copy Machine Lease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480997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975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81694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FY 2020-2021</a:t>
            </a:r>
            <a:br>
              <a:rPr lang="en-US" sz="3600" b="1" dirty="0" smtClean="0">
                <a:solidFill>
                  <a:schemeClr val="bg2"/>
                </a:solidFill>
                <a:latin typeface="Calibri" panose="020F0502020204030204" pitchFamily="34" charset="0"/>
              </a:rPr>
            </a:br>
            <a:r>
              <a:rPr lang="en-US" sz="3600" b="1" cap="none" dirty="0" smtClean="0">
                <a:solidFill>
                  <a:schemeClr val="bg2"/>
                </a:solidFill>
                <a:latin typeface="Calibri" panose="020F0502020204030204" pitchFamily="34" charset="0"/>
              </a:rPr>
              <a:t>Summary</a:t>
            </a:r>
            <a:br>
              <a:rPr lang="en-US" sz="3600" b="1" cap="none" dirty="0" smtClean="0">
                <a:solidFill>
                  <a:schemeClr val="bg2"/>
                </a:solidFill>
                <a:latin typeface="Calibri" panose="020F0502020204030204" pitchFamily="34" charset="0"/>
              </a:rPr>
            </a:b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7848600" cy="5254760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summary, the FY 2021 Adopted Operating Budget reflects an increase of $2.5 mil or 7.43% over the FY 2021 Proposed Operating Budget.  This increase is due to:</a:t>
            </a:r>
          </a:p>
          <a:p>
            <a:pPr lvl="1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Revenues</a:t>
            </a:r>
          </a:p>
          <a:p>
            <a:pPr lvl="2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$903k increase to Use of Fund Balance</a:t>
            </a:r>
          </a:p>
          <a:p>
            <a:pPr lvl="2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$731k increase to Unassigned Fund Balance</a:t>
            </a:r>
          </a:p>
          <a:p>
            <a:pPr lvl="2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$909k to Intergovernmental – Slight reduction to FEFP, Increase associated with Teacher Salary Allocation, and increase from Cares Act</a:t>
            </a:r>
            <a:endParaRPr lang="en-US" sz="1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Expenditures </a:t>
            </a:r>
          </a:p>
          <a:p>
            <a:pPr lvl="2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Personnel reflects an increase of $1.1 mil and is associated with Teacher Salary Allocation,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p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osition changes/increases, FRS, and Cares Act</a:t>
            </a:r>
          </a:p>
          <a:p>
            <a:pPr lvl="2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Operating reflects an increase of $632k and is associated with roll over purchase orders, budget adjustments/shifts, and Cares Act</a:t>
            </a:r>
          </a:p>
          <a:p>
            <a:pPr lvl="1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Capital</a:t>
            </a:r>
          </a:p>
          <a:p>
            <a:pPr lvl="2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Capital expenditures reflect a decrease of $42k and is associated with the shift of dollars for cafeteria tables at OMS and the new oven for OHS Culinary Class</a:t>
            </a:r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867400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792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CONCLUSION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6030"/>
            <a:ext cx="7086600" cy="1435770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Questions</a:t>
            </a:r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Approval of FY 2020-2021 Adopted Operating Budget</a:t>
            </a:r>
            <a:endParaRPr lang="en-US" sz="3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562600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631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562" y="457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FY 2021-FY 2023</a:t>
            </a:r>
            <a:b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</a:br>
            <a:r>
              <a:rPr lang="en-US" b="1" cap="none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Budget Highlights</a:t>
            </a:r>
            <a:endParaRPr lang="en-US" sz="2800" b="1" cap="none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1124" y="1828800"/>
            <a:ext cx="75184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Held 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two Budget Workshops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and Staff Meetings </a:t>
            </a:r>
            <a:endParaRPr lang="en-US" sz="2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Cape Coral Charter School Governing Board Approved the FY 2021 Proposed Operating Budget on June 9, 2020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Discuss Changes from FY 2021 Proposed Operating Budget to the FY 2021 Adopted Operating Budget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Governing Board will be asked to approve FY 2021 Adopted Operating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</a:endParaRPr>
          </a:p>
          <a:p>
            <a:endParaRPr lang="en-US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410200"/>
            <a:ext cx="2311028" cy="993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135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45720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FY 2021-FY2023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Enrollment for Adoption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022082"/>
              </p:ext>
            </p:extLst>
          </p:nvPr>
        </p:nvGraphicFramePr>
        <p:xfrm>
          <a:off x="1181100" y="1905000"/>
          <a:ext cx="6896100" cy="4451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6" name="Worksheet" r:id="rId3" imgW="7762825" imgH="5219611" progId="Excel.Sheet.8">
                  <p:link updateAutomatic="1"/>
                </p:oleObj>
              </mc:Choice>
              <mc:Fallback>
                <p:oleObj name="Worksheet" r:id="rId3" imgW="7762825" imgH="5219611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1100" y="1905000"/>
                        <a:ext cx="6896100" cy="4451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57200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666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199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FY 2021-FY 2023</a:t>
            </a:r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Operating Budget for Adoption</a:t>
            </a:r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Revenues</a:t>
            </a:r>
            <a:endParaRPr lang="en-US" sz="32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649352"/>
              </p:ext>
            </p:extLst>
          </p:nvPr>
        </p:nvGraphicFramePr>
        <p:xfrm>
          <a:off x="533400" y="2362200"/>
          <a:ext cx="76962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6" name="Worksheet" r:id="rId3" imgW="8543975" imgH="2809697" progId="Excel.Sheet.8">
                  <p:link updateAutomatic="1"/>
                </p:oleObj>
              </mc:Choice>
              <mc:Fallback>
                <p:oleObj name="Worksheet" r:id="rId3" imgW="8543975" imgH="2809697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362200"/>
                        <a:ext cx="76962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772" y="5549206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891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2021-FY2023</a:t>
            </a:r>
            <a:endParaRPr lang="en-US" sz="32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Operating Budget for Adoption</a:t>
            </a:r>
            <a:endParaRPr lang="en-US" sz="32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Expenditures</a:t>
            </a:r>
            <a:endParaRPr lang="en-US" sz="32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32467"/>
              </p:ext>
            </p:extLst>
          </p:nvPr>
        </p:nvGraphicFramePr>
        <p:xfrm>
          <a:off x="542925" y="2286000"/>
          <a:ext cx="7829550" cy="2440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Worksheet" r:id="rId3" imgW="8496499" imgH="2647861" progId="Excel.Sheet.8">
                  <p:link updateAutomatic="1"/>
                </p:oleObj>
              </mc:Choice>
              <mc:Fallback>
                <p:oleObj name="Worksheet" r:id="rId3" imgW="8496499" imgH="2647861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925" y="2286000"/>
                        <a:ext cx="7829550" cy="2440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480997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781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81000"/>
            <a:ext cx="6629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2020-2021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Staffing Summary for Adoption</a:t>
            </a:r>
            <a:endParaRPr lang="en-US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65781"/>
              </p:ext>
            </p:extLst>
          </p:nvPr>
        </p:nvGraphicFramePr>
        <p:xfrm>
          <a:off x="1328737" y="1697465"/>
          <a:ext cx="5953125" cy="2464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Worksheet" r:id="rId3" imgW="5200750" imgH="2152739" progId="Excel.Sheet.8">
                  <p:link updateAutomatic="1"/>
                </p:oleObj>
              </mc:Choice>
              <mc:Fallback>
                <p:oleObj name="Worksheet" r:id="rId3" imgW="5200750" imgH="2152739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8737" y="1697465"/>
                        <a:ext cx="5953125" cy="2464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4190482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Does not include any positions associated with Cares Act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Added Social Worker to be split across all schools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Added Payroll position to Administration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Took 2</a:t>
            </a:r>
            <a:r>
              <a:rPr lang="en-US" sz="1600" baseline="30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nd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Transportation Supervisor position and reclassified to Transportation Coordinator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480997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09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676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FY 2020-2021</a:t>
            </a:r>
            <a:b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sz="3200" b="1" cap="none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Payroll Expenditures</a:t>
            </a:r>
            <a:endParaRPr lang="en-US" sz="3200" cap="non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609600" y="1752600"/>
            <a:ext cx="7848600" cy="4267200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Accounts for 67.26% of the Adopted Operating Budget or $19.3 mil; includes Base, Add Pays, Sub Pay, FICA, Medicare, Workers’ Comp, Benefits, FRS, and any salary changes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Staffing changes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3% to all staff (still on hold)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$524k in Teacher Salary Allocation funds (each school’s portion is based on FTE); these funds will include any employer paid items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Cares Act</a:t>
            </a:r>
          </a:p>
          <a:p>
            <a:pPr lvl="2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Adjustment to FRS initially proposed at 8.47%; actual 10%</a:t>
            </a:r>
          </a:p>
          <a:p>
            <a:pPr marL="651510" lvl="1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351" y="5715000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00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2020-2021</a:t>
            </a:r>
            <a:b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sz="3200" b="1" cap="none" dirty="0" smtClean="0">
                <a:solidFill>
                  <a:srgbClr val="002060"/>
                </a:solidFill>
                <a:latin typeface="Calibri" panose="020F0502020204030204" pitchFamily="34" charset="0"/>
              </a:rPr>
              <a:t>Operating Expenditures</a:t>
            </a:r>
            <a:endParaRPr lang="en-US" sz="3200" b="1" cap="none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886" y="5867400"/>
            <a:ext cx="1853828" cy="79726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609600" y="1752600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Accounts for 31.42% or $9.0 mil of Operating Budget</a:t>
            </a:r>
          </a:p>
          <a:p>
            <a:pPr marL="742950" lvl="1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Purchase Order rollovers for items not completed in last fiscal year ($94k):</a:t>
            </a:r>
          </a:p>
          <a:p>
            <a:pPr marL="1200150" lvl="2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$24k for Control Access Panel (swipe card access per City)</a:t>
            </a:r>
          </a:p>
          <a:p>
            <a:pPr marL="1200150" lvl="2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$4k for Promethean Board at OMS</a:t>
            </a:r>
          </a:p>
          <a:p>
            <a:pPr marL="1200150" lvl="2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$66k for Chromebooks</a:t>
            </a:r>
          </a:p>
          <a:p>
            <a:pPr marL="742950" lvl="1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Budget Shifts/Transfers:</a:t>
            </a:r>
          </a:p>
          <a:p>
            <a:pPr marL="1200150" lvl="2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$10k from OHS Textbooks to Computer Equipment</a:t>
            </a:r>
          </a:p>
          <a:p>
            <a:pPr marL="1200150" lvl="2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$48,582 from Capital to Operating for cafeteria tables at OMS due to capital threshold limits per item</a:t>
            </a:r>
          </a:p>
          <a:p>
            <a:pPr marL="1200150" lvl="2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$8,212 from Operating to Capital for OHS Culinary Class equipment (Range)</a:t>
            </a:r>
          </a:p>
          <a:p>
            <a:pPr marL="1200150" lvl="2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$21k from Transportation Payroll (OT) to Operating for new bus radios, cameras, and fuel monitor devices</a:t>
            </a:r>
          </a:p>
          <a:p>
            <a:pPr marL="742950" lvl="1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Cares Act - $720k (across payroll and operating)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88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FY 2020-2021</a:t>
            </a:r>
            <a:b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</a:br>
            <a:r>
              <a:rPr lang="en-US" b="1" cap="none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Capital Expenditures</a:t>
            </a:r>
            <a:endParaRPr lang="en-US" sz="3200" cap="non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990600" y="1752600"/>
            <a:ext cx="7162800" cy="4343400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Capital assets have an individual cost of $5,000 or more and a useful life greater than one year.</a:t>
            </a:r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Currently budgeted at $288k or 1.0% of budget:</a:t>
            </a:r>
          </a:p>
          <a:p>
            <a:pPr lvl="1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Shifted $48,582 from Capital to Operating for cafeteria tables at OMS</a:t>
            </a:r>
          </a:p>
          <a:p>
            <a:pPr lvl="1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Shifted $8,212 from Operating to Capital for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a range for the OHS Culinary Class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480997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263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17979</TotalTime>
  <Words>594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Berlin Sans FB Demi</vt:lpstr>
      <vt:lpstr>Calibri</vt:lpstr>
      <vt:lpstr>Century Gothic</vt:lpstr>
      <vt:lpstr>Courier New</vt:lpstr>
      <vt:lpstr>Narkisim</vt:lpstr>
      <vt:lpstr>Verdana</vt:lpstr>
      <vt:lpstr>Wingdings 3</vt:lpstr>
      <vt:lpstr>Slice</vt:lpstr>
      <vt:lpstr>file:///D:\FY%2021-23%20Account%20Lines%20for%20Adopted%20Budget%20Tables.xls!Sheet2!R5C2:R36C8</vt:lpstr>
      <vt:lpstr>file:///D:\6C9F5240!Revenue!R7C1:R23C8</vt:lpstr>
      <vt:lpstr>file:///D:\FY%2021-23%20Account%20Lines%20for%20Adopted%20Budget%20Tables.xls!Expenditures!R4C1:R19C8</vt:lpstr>
      <vt:lpstr>file:///D:\6C9F5240!Staffing!R4C1:R16C4</vt:lpstr>
      <vt:lpstr>  FY 2021-FY 2023 Operating Budget for Adoption </vt:lpstr>
      <vt:lpstr>FY 2021-FY 2023 Budget Highlights</vt:lpstr>
      <vt:lpstr>PowerPoint Presentation</vt:lpstr>
      <vt:lpstr>PowerPoint Presentation</vt:lpstr>
      <vt:lpstr>PowerPoint Presentation</vt:lpstr>
      <vt:lpstr>PowerPoint Presentation</vt:lpstr>
      <vt:lpstr>FY 2020-2021 Payroll Expenditures</vt:lpstr>
      <vt:lpstr>FY 2020-2021 Operating Expenditures</vt:lpstr>
      <vt:lpstr>FY 2020-2021 Capital Expenditures</vt:lpstr>
      <vt:lpstr>FY 2020-2021 Debt Service</vt:lpstr>
      <vt:lpstr>FY 2020-2021 Summary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Cape Coral Charter Schools Authority</dc:title>
  <dc:creator>Marisol Rivera</dc:creator>
  <cp:lastModifiedBy>MaryAnne Moniz</cp:lastModifiedBy>
  <cp:revision>224</cp:revision>
  <cp:lastPrinted>2020-08-11T13:58:22Z</cp:lastPrinted>
  <dcterms:created xsi:type="dcterms:W3CDTF">2014-07-11T18:48:59Z</dcterms:created>
  <dcterms:modified xsi:type="dcterms:W3CDTF">2020-08-11T14:36:53Z</dcterms:modified>
</cp:coreProperties>
</file>